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5" r:id="rId3"/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Helvetica Neue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HelveticaNeue-regular.fntdata"/><Relationship Id="rId45" Type="http://schemas.openxmlformats.org/officeDocument/2006/relationships/slide" Target="slides/slide40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HelveticaNeue-italic.fntdata"/><Relationship Id="rId47" Type="http://schemas.openxmlformats.org/officeDocument/2006/relationships/font" Target="fonts/HelveticaNeue-bold.fntdata"/><Relationship Id="rId49" Type="http://schemas.openxmlformats.org/officeDocument/2006/relationships/font" Target="fonts/HelveticaNeue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Google Shape;3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c78780c2_0_11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c78780c2_0_1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56cdf60c4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56cdf60c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56cdf60c4_1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56cdf60c4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56cdf60c4_1_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56cdf60c4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56cdf60c4_1_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56cdf60c4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56cdf60c4_1_6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56cdf60c4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56cdf60c4_1_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56cdf60c4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56cdf60c4_1_1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56cdf60c4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fc78780c2_0_12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fc78780c2_0_1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fc78780c2_0_13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fc78780c2_0_1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42189ce662_1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42189ce662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fc78780c2_0_13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fc78780c2_0_1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fc78780c2_0_13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fc78780c2_0_1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fc78780c2_0_139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fc78780c2_0_1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fc78780c2_0_13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fc78780c2_0_1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fc78780c2_0_147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fc78780c2_0_1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fc78780c2_0_15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fc78780c2_0_1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fc78780c2_0_13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fc78780c2_0_1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fc78780c2_0_12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fc78780c2_0_1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fc78780c2_0_12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fc78780c2_0_1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fc78780c2_0_12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fc78780c2_0_1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fc78780c2_0_6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fc78780c2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fc78780c2_0_12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fc78780c2_0_1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36ab7e98c_0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36ab7e98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fc78780c2_0_12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fc78780c2_0_1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fc78780c2_0_128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fc78780c2_0_1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fc78780c2_0_14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fc78780c2_0_1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fc78780c2_0_14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fc78780c2_0_1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fc78780c2_0_14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fc78780c2_0_1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fc78780c2_0_14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fc78780c2_0_1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fc78780c2_0_14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fc78780c2_0_1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fc78780c2_0_14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fc78780c2_0_1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c78780c2_0_9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fc78780c2_0_9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fc78780c2_0_148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fc78780c2_0_1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fc78780c2_0_10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fc78780c2_0_1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fc78780c2_0_10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fc78780c2_0_1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c78780c2_0_11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fc78780c2_0_1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c78780c2_0_11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fc78780c2_0_1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c78780c2_0_9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fc78780c2_0_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Erik Learned-Miller and TAs</a:t>
            </a:r>
            <a:br>
              <a:rPr lang="en" sz="1800">
                <a:solidFill>
                  <a:schemeClr val="lt1"/>
                </a:solidFill>
              </a:rPr>
            </a:br>
            <a:r>
              <a:rPr lang="en" sz="1200">
                <a:solidFill>
                  <a:schemeClr val="lt1"/>
                </a:solidFill>
              </a:rPr>
              <a:t>Adapted from slides of Fei-Fei Li &amp; Andrej Karpathy &amp; Justin Johnson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53261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Lecture 6 -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2000">
                <a:solidFill>
                  <a:srgbClr val="FFFFFF"/>
                </a:solidFill>
              </a:defRPr>
            </a:lvl1pPr>
            <a:lvl2pPr lvl="1">
              <a:buNone/>
              <a:defRPr sz="2000">
                <a:solidFill>
                  <a:srgbClr val="FFFFFF"/>
                </a:solidFill>
              </a:defRPr>
            </a:lvl2pPr>
            <a:lvl3pPr lvl="2">
              <a:buNone/>
              <a:defRPr sz="2000">
                <a:solidFill>
                  <a:srgbClr val="FFFFFF"/>
                </a:solidFill>
              </a:defRPr>
            </a:lvl3pPr>
            <a:lvl4pPr lvl="3">
              <a:buNone/>
              <a:defRPr sz="2000">
                <a:solidFill>
                  <a:srgbClr val="FFFFFF"/>
                </a:solidFill>
              </a:defRPr>
            </a:lvl4pPr>
            <a:lvl5pPr lvl="4">
              <a:buNone/>
              <a:defRPr sz="2000">
                <a:solidFill>
                  <a:srgbClr val="FFFFFF"/>
                </a:solidFill>
              </a:defRPr>
            </a:lvl5pPr>
            <a:lvl6pPr lvl="5">
              <a:buNone/>
              <a:defRPr sz="2000">
                <a:solidFill>
                  <a:srgbClr val="FFFFFF"/>
                </a:solidFill>
              </a:defRPr>
            </a:lvl6pPr>
            <a:lvl7pPr lvl="6">
              <a:buNone/>
              <a:defRPr sz="2000">
                <a:solidFill>
                  <a:srgbClr val="FFFFFF"/>
                </a:solidFill>
              </a:defRPr>
            </a:lvl7pPr>
            <a:lvl8pPr lvl="7">
              <a:buNone/>
              <a:defRPr sz="2000">
                <a:solidFill>
                  <a:srgbClr val="FFFFFF"/>
                </a:solidFill>
              </a:defRPr>
            </a:lvl8pPr>
            <a:lvl9pPr lvl="8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2"/>
          <p:cNvSpPr txBox="1"/>
          <p:nvPr/>
        </p:nvSpPr>
        <p:spPr>
          <a:xfrm>
            <a:off x="74597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Sept 19, 2019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66556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57200" y="1200150"/>
            <a:ext cx="3994526" cy="372568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2" type="body"/>
          </p:nvPr>
        </p:nvSpPr>
        <p:spPr>
          <a:xfrm>
            <a:off x="4692274" y="1200150"/>
            <a:ext cx="3994526" cy="372568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6556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66556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66556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66556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1"/>
          <p:cNvSpPr txBox="1"/>
          <p:nvPr/>
        </p:nvSpPr>
        <p:spPr>
          <a:xfrm>
            <a:off x="53261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Lecture 6 -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9" name="Google Shape;9;p1"/>
          <p:cNvSpPr txBox="1"/>
          <p:nvPr>
            <p:ph idx="2" type="sldNum"/>
          </p:nvPr>
        </p:nvSpPr>
        <p:spPr>
          <a:xfrm>
            <a:off x="6655689" y="4667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75359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19</a:t>
            </a:r>
            <a:r>
              <a:rPr lang="en" sz="2000">
                <a:solidFill>
                  <a:srgbClr val="FFFFFF"/>
                </a:solidFill>
              </a:rPr>
              <a:t> Sep 2019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1" name="Google Shape;11;p1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Erik Learned-Miller and TAs</a:t>
            </a:r>
            <a:br>
              <a:rPr lang="en" sz="1800">
                <a:solidFill>
                  <a:schemeClr val="lt1"/>
                </a:solidFill>
              </a:rPr>
            </a:br>
            <a:r>
              <a:rPr lang="en" sz="1200">
                <a:solidFill>
                  <a:schemeClr val="lt1"/>
                </a:solidFill>
              </a:rPr>
              <a:t>Adapted from slides of Fei-Fei Li &amp; Andrej Karpathy &amp; Justin Johnson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5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25.png"/><Relationship Id="rId5" Type="http://schemas.openxmlformats.org/officeDocument/2006/relationships/image" Target="../media/image37.png"/><Relationship Id="rId6" Type="http://schemas.openxmlformats.org/officeDocument/2006/relationships/image" Target="../media/image31.png"/><Relationship Id="rId7" Type="http://schemas.openxmlformats.org/officeDocument/2006/relationships/image" Target="../media/image19.png"/><Relationship Id="rId8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34.png"/><Relationship Id="rId5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Relationship Id="rId4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Relationship Id="rId4" Type="http://schemas.openxmlformats.org/officeDocument/2006/relationships/image" Target="../media/image38.png"/><Relationship Id="rId5" Type="http://schemas.openxmlformats.org/officeDocument/2006/relationships/image" Target="../media/image36.png"/><Relationship Id="rId6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10" Type="http://schemas.openxmlformats.org/officeDocument/2006/relationships/image" Target="../media/image15.png"/><Relationship Id="rId9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image" Target="../media/image13.png"/><Relationship Id="rId7" Type="http://schemas.openxmlformats.org/officeDocument/2006/relationships/image" Target="../media/image3.png"/><Relationship Id="rId8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Relationship Id="rId4" Type="http://schemas.openxmlformats.org/officeDocument/2006/relationships/image" Target="../media/image38.png"/><Relationship Id="rId5" Type="http://schemas.openxmlformats.org/officeDocument/2006/relationships/image" Target="../media/image4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jpg"/><Relationship Id="rId4" Type="http://schemas.openxmlformats.org/officeDocument/2006/relationships/image" Target="../media/image41.png"/><Relationship Id="rId10" Type="http://schemas.openxmlformats.org/officeDocument/2006/relationships/image" Target="../media/image52.png"/><Relationship Id="rId9" Type="http://schemas.openxmlformats.org/officeDocument/2006/relationships/image" Target="../media/image56.png"/><Relationship Id="rId5" Type="http://schemas.openxmlformats.org/officeDocument/2006/relationships/image" Target="../media/image49.jpg"/><Relationship Id="rId6" Type="http://schemas.openxmlformats.org/officeDocument/2006/relationships/image" Target="../media/image47.png"/><Relationship Id="rId7" Type="http://schemas.openxmlformats.org/officeDocument/2006/relationships/image" Target="../media/image51.png"/><Relationship Id="rId8" Type="http://schemas.openxmlformats.org/officeDocument/2006/relationships/image" Target="../media/image4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0.png"/><Relationship Id="rId4" Type="http://schemas.openxmlformats.org/officeDocument/2006/relationships/image" Target="../media/image5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9.png"/><Relationship Id="rId4" Type="http://schemas.openxmlformats.org/officeDocument/2006/relationships/hyperlink" Target="http://cs.stanford.edu/people/karpathy/convnetjs/demo/classify2d.html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10"/>
          <p:cNvSpPr txBox="1"/>
          <p:nvPr/>
        </p:nvSpPr>
        <p:spPr>
          <a:xfrm>
            <a:off x="170825" y="191900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Lecture 6: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Neural Networks part 2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19"/>
          <p:cNvSpPr/>
          <p:nvPr/>
        </p:nvSpPr>
        <p:spPr>
          <a:xfrm>
            <a:off x="3191725" y="1140775"/>
            <a:ext cx="2040600" cy="2901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max(0,x)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(elementwise)</a:t>
            </a:r>
            <a:endParaRPr sz="2200"/>
          </a:p>
        </p:txBody>
      </p:sp>
      <p:cxnSp>
        <p:nvCxnSpPr>
          <p:cNvPr id="197" name="Google Shape;197;p19"/>
          <p:cNvCxnSpPr/>
          <p:nvPr/>
        </p:nvCxnSpPr>
        <p:spPr>
          <a:xfrm>
            <a:off x="2516250" y="2193200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" name="Google Shape;198;p19"/>
          <p:cNvCxnSpPr/>
          <p:nvPr/>
        </p:nvCxnSpPr>
        <p:spPr>
          <a:xfrm>
            <a:off x="2516250" y="2352725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" name="Google Shape;199;p19"/>
          <p:cNvCxnSpPr/>
          <p:nvPr/>
        </p:nvCxnSpPr>
        <p:spPr>
          <a:xfrm>
            <a:off x="2516250" y="2469575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" name="Google Shape;200;p19"/>
          <p:cNvCxnSpPr/>
          <p:nvPr/>
        </p:nvCxnSpPr>
        <p:spPr>
          <a:xfrm>
            <a:off x="2516250" y="2602642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" name="Google Shape;201;p19"/>
          <p:cNvCxnSpPr/>
          <p:nvPr/>
        </p:nvCxnSpPr>
        <p:spPr>
          <a:xfrm>
            <a:off x="2516250" y="2762167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2" name="Google Shape;202;p19"/>
          <p:cNvCxnSpPr/>
          <p:nvPr/>
        </p:nvCxnSpPr>
        <p:spPr>
          <a:xfrm>
            <a:off x="2516250" y="2879017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3" name="Google Shape;203;p19"/>
          <p:cNvSpPr txBox="1"/>
          <p:nvPr/>
        </p:nvSpPr>
        <p:spPr>
          <a:xfrm>
            <a:off x="705000" y="2153500"/>
            <a:ext cx="24306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4096-d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input vector</a:t>
            </a:r>
            <a:endParaRPr sz="2000"/>
          </a:p>
        </p:txBody>
      </p:sp>
      <p:cxnSp>
        <p:nvCxnSpPr>
          <p:cNvPr id="204" name="Google Shape;204;p19"/>
          <p:cNvCxnSpPr/>
          <p:nvPr/>
        </p:nvCxnSpPr>
        <p:spPr>
          <a:xfrm>
            <a:off x="5233023" y="2193200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" name="Google Shape;205;p19"/>
          <p:cNvCxnSpPr/>
          <p:nvPr/>
        </p:nvCxnSpPr>
        <p:spPr>
          <a:xfrm>
            <a:off x="5233023" y="2352725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6" name="Google Shape;206;p19"/>
          <p:cNvCxnSpPr/>
          <p:nvPr/>
        </p:nvCxnSpPr>
        <p:spPr>
          <a:xfrm>
            <a:off x="5233023" y="2469575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" name="Google Shape;207;p19"/>
          <p:cNvCxnSpPr/>
          <p:nvPr/>
        </p:nvCxnSpPr>
        <p:spPr>
          <a:xfrm>
            <a:off x="5233023" y="2602642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" name="Google Shape;208;p19"/>
          <p:cNvCxnSpPr/>
          <p:nvPr/>
        </p:nvCxnSpPr>
        <p:spPr>
          <a:xfrm>
            <a:off x="5233023" y="2762167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" name="Google Shape;209;p19"/>
          <p:cNvCxnSpPr/>
          <p:nvPr/>
        </p:nvCxnSpPr>
        <p:spPr>
          <a:xfrm>
            <a:off x="5233023" y="2879017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0" name="Google Shape;210;p19"/>
          <p:cNvSpPr txBox="1"/>
          <p:nvPr/>
        </p:nvSpPr>
        <p:spPr>
          <a:xfrm>
            <a:off x="6292850" y="2153500"/>
            <a:ext cx="1887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4096-d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output vector</a:t>
            </a:r>
            <a:endParaRPr sz="2000"/>
          </a:p>
        </p:txBody>
      </p:sp>
      <p:sp>
        <p:nvSpPr>
          <p:cNvPr id="211" name="Google Shape;211;p19"/>
          <p:cNvSpPr txBox="1"/>
          <p:nvPr/>
        </p:nvSpPr>
        <p:spPr>
          <a:xfrm>
            <a:off x="327075" y="3019225"/>
            <a:ext cx="25599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Q: what is the size of the Jacobian matrix?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[4096 x 4096!]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212" name="Google Shape;212;p19"/>
          <p:cNvSpPr txBox="1"/>
          <p:nvPr/>
        </p:nvSpPr>
        <p:spPr>
          <a:xfrm>
            <a:off x="5812275" y="3139313"/>
            <a:ext cx="25599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Q2: what does it look like?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213" name="Google Shape;213;p19"/>
          <p:cNvSpPr txBox="1"/>
          <p:nvPr/>
        </p:nvSpPr>
        <p:spPr>
          <a:xfrm>
            <a:off x="504850" y="163550"/>
            <a:ext cx="72669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Vectorized operations</a:t>
            </a:r>
            <a:endParaRPr sz="2400"/>
          </a:p>
        </p:txBody>
      </p:sp>
      <p:pic>
        <p:nvPicPr>
          <p:cNvPr id="214" name="Google Shape;2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8438" y="106663"/>
            <a:ext cx="2047875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9"/>
          <p:cNvSpPr/>
          <p:nvPr/>
        </p:nvSpPr>
        <p:spPr>
          <a:xfrm>
            <a:off x="7394850" y="78225"/>
            <a:ext cx="467700" cy="7905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9"/>
          <p:cNvSpPr txBox="1"/>
          <p:nvPr/>
        </p:nvSpPr>
        <p:spPr>
          <a:xfrm>
            <a:off x="7167325" y="945700"/>
            <a:ext cx="18234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Jacobian matrix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217" name="Google Shape;217;p19"/>
          <p:cNvSpPr/>
          <p:nvPr/>
        </p:nvSpPr>
        <p:spPr>
          <a:xfrm>
            <a:off x="3191725" y="1140775"/>
            <a:ext cx="2040600" cy="2901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f(x) = max(0,x)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/>
              <a:t>(elementwise)</a:t>
            </a:r>
            <a:endParaRPr i="1" sz="2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0"/>
          <p:cNvSpPr txBox="1"/>
          <p:nvPr>
            <p:ph idx="12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" name="Google Shape;223;p20"/>
          <p:cNvSpPr txBox="1"/>
          <p:nvPr/>
        </p:nvSpPr>
        <p:spPr>
          <a:xfrm>
            <a:off x="238550" y="159025"/>
            <a:ext cx="86988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Aside: Image Features</a:t>
            </a:r>
            <a:endParaRPr sz="3000"/>
          </a:p>
        </p:txBody>
      </p:sp>
      <p:pic>
        <p:nvPicPr>
          <p:cNvPr id="224" name="Google Shape;2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850" y="1289025"/>
            <a:ext cx="2141050" cy="2415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p20"/>
          <p:cNvCxnSpPr/>
          <p:nvPr/>
        </p:nvCxnSpPr>
        <p:spPr>
          <a:xfrm flipH="1" rot="10800000">
            <a:off x="2655400" y="1483475"/>
            <a:ext cx="789600" cy="486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6" name="Google Shape;226;p20"/>
          <p:cNvCxnSpPr/>
          <p:nvPr/>
        </p:nvCxnSpPr>
        <p:spPr>
          <a:xfrm>
            <a:off x="2690100" y="2299125"/>
            <a:ext cx="763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7" name="Google Shape;227;p20"/>
          <p:cNvCxnSpPr/>
          <p:nvPr/>
        </p:nvCxnSpPr>
        <p:spPr>
          <a:xfrm>
            <a:off x="2724800" y="2706875"/>
            <a:ext cx="642000" cy="347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8" name="Google Shape;22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6525" y="1219625"/>
            <a:ext cx="789600" cy="53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0463" y="2798550"/>
            <a:ext cx="916126" cy="70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00475" y="1945888"/>
            <a:ext cx="1106733" cy="706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1" name="Google Shape;231;p20"/>
          <p:cNvCxnSpPr/>
          <p:nvPr/>
        </p:nvCxnSpPr>
        <p:spPr>
          <a:xfrm flipH="1" rot="10800000">
            <a:off x="5084550" y="2498700"/>
            <a:ext cx="555300" cy="624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" name="Google Shape;232;p20"/>
          <p:cNvCxnSpPr/>
          <p:nvPr/>
        </p:nvCxnSpPr>
        <p:spPr>
          <a:xfrm>
            <a:off x="4846550" y="2299125"/>
            <a:ext cx="763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" name="Google Shape;233;p20"/>
          <p:cNvCxnSpPr/>
          <p:nvPr/>
        </p:nvCxnSpPr>
        <p:spPr>
          <a:xfrm>
            <a:off x="4707200" y="1518863"/>
            <a:ext cx="932700" cy="502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4" name="Google Shape;23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4450" y="2029488"/>
            <a:ext cx="789600" cy="53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65152" y="1969463"/>
            <a:ext cx="1106733" cy="70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96559" y="2113187"/>
            <a:ext cx="916126" cy="70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1"/>
          <p:cNvSpPr txBox="1"/>
          <p:nvPr>
            <p:ph idx="12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" name="Google Shape;242;p21"/>
          <p:cNvSpPr txBox="1"/>
          <p:nvPr/>
        </p:nvSpPr>
        <p:spPr>
          <a:xfrm>
            <a:off x="251600" y="66375"/>
            <a:ext cx="57171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Example: Color (Hue) Histogram</a:t>
            </a:r>
            <a:endParaRPr sz="3000"/>
          </a:p>
        </p:txBody>
      </p:sp>
      <p:pic>
        <p:nvPicPr>
          <p:cNvPr id="243" name="Google Shape;2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600" y="1445075"/>
            <a:ext cx="2141050" cy="241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5575" y="1179950"/>
            <a:ext cx="5113650" cy="204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Google Shape;245;p21"/>
          <p:cNvCxnSpPr/>
          <p:nvPr/>
        </p:nvCxnSpPr>
        <p:spPr>
          <a:xfrm>
            <a:off x="3541500" y="1041075"/>
            <a:ext cx="0" cy="2585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21"/>
          <p:cNvCxnSpPr/>
          <p:nvPr/>
        </p:nvCxnSpPr>
        <p:spPr>
          <a:xfrm>
            <a:off x="3998700" y="1041075"/>
            <a:ext cx="0" cy="2585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21"/>
          <p:cNvCxnSpPr/>
          <p:nvPr/>
        </p:nvCxnSpPr>
        <p:spPr>
          <a:xfrm>
            <a:off x="4455900" y="1041075"/>
            <a:ext cx="0" cy="2585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21"/>
          <p:cNvCxnSpPr/>
          <p:nvPr/>
        </p:nvCxnSpPr>
        <p:spPr>
          <a:xfrm>
            <a:off x="4913100" y="1041075"/>
            <a:ext cx="0" cy="2585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21"/>
          <p:cNvCxnSpPr/>
          <p:nvPr/>
        </p:nvCxnSpPr>
        <p:spPr>
          <a:xfrm>
            <a:off x="5370300" y="1041075"/>
            <a:ext cx="0" cy="2585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21"/>
          <p:cNvCxnSpPr/>
          <p:nvPr/>
        </p:nvCxnSpPr>
        <p:spPr>
          <a:xfrm>
            <a:off x="5827500" y="1041075"/>
            <a:ext cx="0" cy="2585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21"/>
          <p:cNvCxnSpPr/>
          <p:nvPr/>
        </p:nvCxnSpPr>
        <p:spPr>
          <a:xfrm>
            <a:off x="6284700" y="1041075"/>
            <a:ext cx="0" cy="2585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21"/>
          <p:cNvCxnSpPr/>
          <p:nvPr/>
        </p:nvCxnSpPr>
        <p:spPr>
          <a:xfrm>
            <a:off x="6741900" y="1041075"/>
            <a:ext cx="0" cy="2585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21"/>
          <p:cNvCxnSpPr/>
          <p:nvPr/>
        </p:nvCxnSpPr>
        <p:spPr>
          <a:xfrm>
            <a:off x="7199100" y="1041075"/>
            <a:ext cx="0" cy="2585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" name="Google Shape;254;p21"/>
          <p:cNvCxnSpPr/>
          <p:nvPr/>
        </p:nvCxnSpPr>
        <p:spPr>
          <a:xfrm>
            <a:off x="7656300" y="1041075"/>
            <a:ext cx="0" cy="2585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21"/>
          <p:cNvCxnSpPr/>
          <p:nvPr/>
        </p:nvCxnSpPr>
        <p:spPr>
          <a:xfrm>
            <a:off x="8113500" y="1041075"/>
            <a:ext cx="0" cy="2585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/>
        </p:nvSpPr>
        <p:spPr>
          <a:xfrm>
            <a:off x="2240100" y="3400725"/>
            <a:ext cx="26028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hue bins</a:t>
            </a:r>
            <a:endParaRPr sz="1800"/>
          </a:p>
        </p:txBody>
      </p:sp>
      <p:cxnSp>
        <p:nvCxnSpPr>
          <p:cNvPr id="257" name="Google Shape;257;p21"/>
          <p:cNvCxnSpPr/>
          <p:nvPr/>
        </p:nvCxnSpPr>
        <p:spPr>
          <a:xfrm flipH="1" rot="10800000">
            <a:off x="1518225" y="1492325"/>
            <a:ext cx="2411700" cy="2082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8" name="Google Shape;25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7300" y="3834375"/>
            <a:ext cx="5266025" cy="573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9" name="Google Shape;259;p21"/>
          <p:cNvCxnSpPr/>
          <p:nvPr/>
        </p:nvCxnSpPr>
        <p:spPr>
          <a:xfrm flipH="1">
            <a:off x="3834650" y="1552925"/>
            <a:ext cx="78000" cy="240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0" name="Google Shape;260;p21"/>
          <p:cNvSpPr txBox="1"/>
          <p:nvPr/>
        </p:nvSpPr>
        <p:spPr>
          <a:xfrm>
            <a:off x="3853800" y="3645600"/>
            <a:ext cx="407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+1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"/>
          <p:cNvSpPr txBox="1"/>
          <p:nvPr>
            <p:ph idx="12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22"/>
          <p:cNvSpPr txBox="1"/>
          <p:nvPr/>
        </p:nvSpPr>
        <p:spPr>
          <a:xfrm>
            <a:off x="251600" y="66375"/>
            <a:ext cx="57171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Example: HOG/SIFT features</a:t>
            </a:r>
            <a:endParaRPr sz="3000"/>
          </a:p>
        </p:txBody>
      </p:sp>
      <p:pic>
        <p:nvPicPr>
          <p:cNvPr id="267" name="Google Shape;26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50" y="1091125"/>
            <a:ext cx="30480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3700" y="1091125"/>
            <a:ext cx="304800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2"/>
          <p:cNvSpPr/>
          <p:nvPr/>
        </p:nvSpPr>
        <p:spPr>
          <a:xfrm>
            <a:off x="5889525" y="1526900"/>
            <a:ext cx="173400" cy="182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0" name="Google Shape;270;p22"/>
          <p:cNvCxnSpPr>
            <a:stCxn id="269" idx="3"/>
          </p:cNvCxnSpPr>
          <p:nvPr/>
        </p:nvCxnSpPr>
        <p:spPr>
          <a:xfrm flipH="1" rot="10800000">
            <a:off x="6062925" y="1162550"/>
            <a:ext cx="789600" cy="455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1" name="Google Shape;271;p22"/>
          <p:cNvSpPr txBox="1"/>
          <p:nvPr/>
        </p:nvSpPr>
        <p:spPr>
          <a:xfrm>
            <a:off x="6957775" y="980325"/>
            <a:ext cx="19887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8x8 pixel region,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quantize the edge orientation into 9 bins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2"/>
          <p:cNvSpPr txBox="1"/>
          <p:nvPr/>
        </p:nvSpPr>
        <p:spPr>
          <a:xfrm>
            <a:off x="6923050" y="4216300"/>
            <a:ext cx="23076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(image from vlfeat.org)</a:t>
            </a:r>
            <a:endParaRPr i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3"/>
          <p:cNvSpPr txBox="1"/>
          <p:nvPr>
            <p:ph idx="12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p23"/>
          <p:cNvSpPr txBox="1"/>
          <p:nvPr/>
        </p:nvSpPr>
        <p:spPr>
          <a:xfrm>
            <a:off x="251600" y="66375"/>
            <a:ext cx="57171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Example: HOG/SIFT features</a:t>
            </a:r>
            <a:endParaRPr sz="3000"/>
          </a:p>
        </p:txBody>
      </p:sp>
      <p:pic>
        <p:nvPicPr>
          <p:cNvPr id="279" name="Google Shape;27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50" y="1091125"/>
            <a:ext cx="30480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3700" y="1091125"/>
            <a:ext cx="304800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3"/>
          <p:cNvSpPr/>
          <p:nvPr/>
        </p:nvSpPr>
        <p:spPr>
          <a:xfrm>
            <a:off x="5889525" y="1526900"/>
            <a:ext cx="173400" cy="182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2" name="Google Shape;282;p23"/>
          <p:cNvCxnSpPr>
            <a:stCxn id="281" idx="3"/>
          </p:cNvCxnSpPr>
          <p:nvPr/>
        </p:nvCxnSpPr>
        <p:spPr>
          <a:xfrm flipH="1" rot="10800000">
            <a:off x="6062925" y="1162550"/>
            <a:ext cx="789600" cy="455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3" name="Google Shape;283;p23"/>
          <p:cNvSpPr txBox="1"/>
          <p:nvPr/>
        </p:nvSpPr>
        <p:spPr>
          <a:xfrm>
            <a:off x="6957775" y="980325"/>
            <a:ext cx="19887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8x8 pixel region,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quantize the edge orientation into 9 bins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3"/>
          <p:cNvSpPr txBox="1"/>
          <p:nvPr/>
        </p:nvSpPr>
        <p:spPr>
          <a:xfrm>
            <a:off x="6923050" y="4216300"/>
            <a:ext cx="23076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(image from vlfeat.org)</a:t>
            </a:r>
            <a:endParaRPr i="1"/>
          </a:p>
        </p:txBody>
      </p:sp>
      <p:sp>
        <p:nvSpPr>
          <p:cNvPr id="285" name="Google Shape;285;p23"/>
          <p:cNvSpPr txBox="1"/>
          <p:nvPr/>
        </p:nvSpPr>
        <p:spPr>
          <a:xfrm>
            <a:off x="6734750" y="2035525"/>
            <a:ext cx="2218500" cy="21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Many more: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GIST, LBP, Texton, SSIM, ...</a:t>
            </a:r>
            <a:endParaRPr sz="3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4"/>
          <p:cNvSpPr txBox="1"/>
          <p:nvPr>
            <p:ph idx="12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1" name="Google Shape;291;p24"/>
          <p:cNvSpPr txBox="1"/>
          <p:nvPr/>
        </p:nvSpPr>
        <p:spPr>
          <a:xfrm>
            <a:off x="251600" y="66375"/>
            <a:ext cx="80751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Jointly learning about edges and colors</a:t>
            </a:r>
            <a:endParaRPr sz="3000"/>
          </a:p>
        </p:txBody>
      </p:sp>
      <p:pic>
        <p:nvPicPr>
          <p:cNvPr id="292" name="Google Shape;29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1275" y="890500"/>
            <a:ext cx="4081151" cy="35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5"/>
          <p:cNvSpPr txBox="1"/>
          <p:nvPr>
            <p:ph idx="12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" name="Google Shape;298;p25"/>
          <p:cNvSpPr/>
          <p:nvPr/>
        </p:nvSpPr>
        <p:spPr>
          <a:xfrm>
            <a:off x="7460275" y="757950"/>
            <a:ext cx="1409100" cy="3709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5"/>
          <p:cNvSpPr/>
          <p:nvPr/>
        </p:nvSpPr>
        <p:spPr>
          <a:xfrm>
            <a:off x="4528625" y="757950"/>
            <a:ext cx="2403000" cy="3606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5"/>
          <p:cNvSpPr/>
          <p:nvPr/>
        </p:nvSpPr>
        <p:spPr>
          <a:xfrm>
            <a:off x="2772400" y="757950"/>
            <a:ext cx="1626000" cy="3606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5"/>
          <p:cNvSpPr/>
          <p:nvPr/>
        </p:nvSpPr>
        <p:spPr>
          <a:xfrm>
            <a:off x="3125950" y="2371900"/>
            <a:ext cx="735300" cy="6261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5"/>
          <p:cNvSpPr txBox="1"/>
          <p:nvPr/>
        </p:nvSpPr>
        <p:spPr>
          <a:xfrm>
            <a:off x="251600" y="66375"/>
            <a:ext cx="5717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Example: Bag of Words</a:t>
            </a:r>
            <a:endParaRPr sz="3000"/>
          </a:p>
        </p:txBody>
      </p:sp>
      <p:pic>
        <p:nvPicPr>
          <p:cNvPr id="303" name="Google Shape;3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800" y="898525"/>
            <a:ext cx="1409175" cy="909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4" name="Google Shape;304;p25"/>
          <p:cNvCxnSpPr/>
          <p:nvPr/>
        </p:nvCxnSpPr>
        <p:spPr>
          <a:xfrm>
            <a:off x="1908625" y="1292650"/>
            <a:ext cx="1084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5" name="Google Shape;305;p25"/>
          <p:cNvSpPr/>
          <p:nvPr/>
        </p:nvSpPr>
        <p:spPr>
          <a:xfrm>
            <a:off x="3123125" y="1024400"/>
            <a:ext cx="735300" cy="9630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6" name="Google Shape;306;p25"/>
          <p:cNvCxnSpPr/>
          <p:nvPr/>
        </p:nvCxnSpPr>
        <p:spPr>
          <a:xfrm>
            <a:off x="3186844" y="1151736"/>
            <a:ext cx="613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" name="Google Shape;307;p25"/>
          <p:cNvCxnSpPr/>
          <p:nvPr/>
        </p:nvCxnSpPr>
        <p:spPr>
          <a:xfrm>
            <a:off x="3186844" y="1253418"/>
            <a:ext cx="613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" name="Google Shape;308;p25"/>
          <p:cNvCxnSpPr/>
          <p:nvPr/>
        </p:nvCxnSpPr>
        <p:spPr>
          <a:xfrm>
            <a:off x="3186844" y="1355100"/>
            <a:ext cx="613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" name="Google Shape;309;p25"/>
          <p:cNvCxnSpPr/>
          <p:nvPr/>
        </p:nvCxnSpPr>
        <p:spPr>
          <a:xfrm>
            <a:off x="3186844" y="1456781"/>
            <a:ext cx="613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" name="Google Shape;310;p25"/>
          <p:cNvCxnSpPr/>
          <p:nvPr/>
        </p:nvCxnSpPr>
        <p:spPr>
          <a:xfrm>
            <a:off x="3186844" y="1558463"/>
            <a:ext cx="613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" name="Google Shape;311;p25"/>
          <p:cNvCxnSpPr/>
          <p:nvPr/>
        </p:nvCxnSpPr>
        <p:spPr>
          <a:xfrm>
            <a:off x="3186844" y="1660145"/>
            <a:ext cx="613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" name="Google Shape;312;p25"/>
          <p:cNvCxnSpPr/>
          <p:nvPr/>
        </p:nvCxnSpPr>
        <p:spPr>
          <a:xfrm>
            <a:off x="3186844" y="1761827"/>
            <a:ext cx="613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Google Shape;313;p25"/>
          <p:cNvCxnSpPr/>
          <p:nvPr/>
        </p:nvCxnSpPr>
        <p:spPr>
          <a:xfrm>
            <a:off x="3186844" y="1863509"/>
            <a:ext cx="613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25"/>
          <p:cNvCxnSpPr/>
          <p:nvPr/>
        </p:nvCxnSpPr>
        <p:spPr>
          <a:xfrm>
            <a:off x="1908625" y="2668275"/>
            <a:ext cx="1084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5" name="Google Shape;315;p25"/>
          <p:cNvCxnSpPr/>
          <p:nvPr/>
        </p:nvCxnSpPr>
        <p:spPr>
          <a:xfrm>
            <a:off x="3189669" y="2499236"/>
            <a:ext cx="613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" name="Google Shape;316;p25"/>
          <p:cNvCxnSpPr/>
          <p:nvPr/>
        </p:nvCxnSpPr>
        <p:spPr>
          <a:xfrm>
            <a:off x="3189669" y="2600918"/>
            <a:ext cx="613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25"/>
          <p:cNvCxnSpPr/>
          <p:nvPr/>
        </p:nvCxnSpPr>
        <p:spPr>
          <a:xfrm>
            <a:off x="3189669" y="2702599"/>
            <a:ext cx="613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25"/>
          <p:cNvCxnSpPr/>
          <p:nvPr/>
        </p:nvCxnSpPr>
        <p:spPr>
          <a:xfrm>
            <a:off x="3189669" y="2804281"/>
            <a:ext cx="613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25"/>
          <p:cNvCxnSpPr/>
          <p:nvPr/>
        </p:nvCxnSpPr>
        <p:spPr>
          <a:xfrm>
            <a:off x="3189669" y="2905963"/>
            <a:ext cx="613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0" name="Google Shape;32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437" y="2056225"/>
            <a:ext cx="1443900" cy="1141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450" y="3336325"/>
            <a:ext cx="1443900" cy="10284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2" name="Google Shape;322;p25"/>
          <p:cNvCxnSpPr/>
          <p:nvPr/>
        </p:nvCxnSpPr>
        <p:spPr>
          <a:xfrm>
            <a:off x="1982950" y="3850550"/>
            <a:ext cx="1084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3" name="Google Shape;323;p25"/>
          <p:cNvSpPr/>
          <p:nvPr/>
        </p:nvSpPr>
        <p:spPr>
          <a:xfrm>
            <a:off x="3123125" y="3521075"/>
            <a:ext cx="735300" cy="7368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4" name="Google Shape;324;p25"/>
          <p:cNvCxnSpPr/>
          <p:nvPr/>
        </p:nvCxnSpPr>
        <p:spPr>
          <a:xfrm>
            <a:off x="3186844" y="3648411"/>
            <a:ext cx="613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" name="Google Shape;325;p25"/>
          <p:cNvCxnSpPr/>
          <p:nvPr/>
        </p:nvCxnSpPr>
        <p:spPr>
          <a:xfrm>
            <a:off x="3186844" y="3750093"/>
            <a:ext cx="613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Google Shape;326;p25"/>
          <p:cNvCxnSpPr/>
          <p:nvPr/>
        </p:nvCxnSpPr>
        <p:spPr>
          <a:xfrm>
            <a:off x="3186844" y="3851775"/>
            <a:ext cx="613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Google Shape;327;p25"/>
          <p:cNvCxnSpPr/>
          <p:nvPr/>
        </p:nvCxnSpPr>
        <p:spPr>
          <a:xfrm>
            <a:off x="3186844" y="3953456"/>
            <a:ext cx="613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" name="Google Shape;328;p25"/>
          <p:cNvCxnSpPr/>
          <p:nvPr/>
        </p:nvCxnSpPr>
        <p:spPr>
          <a:xfrm>
            <a:off x="3186844" y="4055138"/>
            <a:ext cx="613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" name="Google Shape;329;p25"/>
          <p:cNvCxnSpPr/>
          <p:nvPr/>
        </p:nvCxnSpPr>
        <p:spPr>
          <a:xfrm>
            <a:off x="3186844" y="4156820"/>
            <a:ext cx="613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0" name="Google Shape;330;p25"/>
          <p:cNvSpPr txBox="1"/>
          <p:nvPr/>
        </p:nvSpPr>
        <p:spPr>
          <a:xfrm>
            <a:off x="3258225" y="2038750"/>
            <a:ext cx="7983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144</a:t>
            </a:r>
            <a:endParaRPr/>
          </a:p>
        </p:txBody>
      </p:sp>
      <p:sp>
        <p:nvSpPr>
          <p:cNvPr id="331" name="Google Shape;331;p25"/>
          <p:cNvSpPr txBox="1"/>
          <p:nvPr/>
        </p:nvSpPr>
        <p:spPr>
          <a:xfrm>
            <a:off x="2724825" y="687250"/>
            <a:ext cx="2490000" cy="1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word vectors</a:t>
            </a:r>
            <a:endParaRPr/>
          </a:p>
        </p:txBody>
      </p:sp>
      <p:pic>
        <p:nvPicPr>
          <p:cNvPr id="332" name="Google Shape;33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4400" y="1292648"/>
            <a:ext cx="1150550" cy="82221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5"/>
          <p:cNvSpPr txBox="1"/>
          <p:nvPr/>
        </p:nvSpPr>
        <p:spPr>
          <a:xfrm>
            <a:off x="4511108" y="699500"/>
            <a:ext cx="2787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k-means centroids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“vocabulary” of visual words</a:t>
            </a:r>
            <a:endParaRPr/>
          </a:p>
        </p:txBody>
      </p:sp>
      <p:sp>
        <p:nvSpPr>
          <p:cNvPr id="334" name="Google Shape;334;p25"/>
          <p:cNvSpPr txBox="1"/>
          <p:nvPr/>
        </p:nvSpPr>
        <p:spPr>
          <a:xfrm>
            <a:off x="4754175" y="3997975"/>
            <a:ext cx="184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e.g. 1000 centroids</a:t>
            </a:r>
            <a:endParaRPr/>
          </a:p>
        </p:txBody>
      </p:sp>
      <p:cxnSp>
        <p:nvCxnSpPr>
          <p:cNvPr id="335" name="Google Shape;335;p25"/>
          <p:cNvCxnSpPr/>
          <p:nvPr/>
        </p:nvCxnSpPr>
        <p:spPr>
          <a:xfrm>
            <a:off x="4285125" y="2626738"/>
            <a:ext cx="3990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6" name="Google Shape;336;p25"/>
          <p:cNvCxnSpPr/>
          <p:nvPr/>
        </p:nvCxnSpPr>
        <p:spPr>
          <a:xfrm>
            <a:off x="6588850" y="1694750"/>
            <a:ext cx="9729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7" name="Google Shape;337;p25"/>
          <p:cNvCxnSpPr/>
          <p:nvPr/>
        </p:nvCxnSpPr>
        <p:spPr>
          <a:xfrm>
            <a:off x="6607525" y="2689400"/>
            <a:ext cx="10356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8" name="Google Shape;338;p25"/>
          <p:cNvCxnSpPr/>
          <p:nvPr/>
        </p:nvCxnSpPr>
        <p:spPr>
          <a:xfrm>
            <a:off x="6615475" y="3850475"/>
            <a:ext cx="10257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9" name="Google Shape;339;p25"/>
          <p:cNvCxnSpPr/>
          <p:nvPr/>
        </p:nvCxnSpPr>
        <p:spPr>
          <a:xfrm>
            <a:off x="4146900" y="1622325"/>
            <a:ext cx="6636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0" name="Google Shape;340;p25"/>
          <p:cNvCxnSpPr/>
          <p:nvPr/>
        </p:nvCxnSpPr>
        <p:spPr>
          <a:xfrm>
            <a:off x="4155575" y="3808550"/>
            <a:ext cx="5436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1" name="Google Shape;341;p25"/>
          <p:cNvSpPr txBox="1"/>
          <p:nvPr/>
        </p:nvSpPr>
        <p:spPr>
          <a:xfrm>
            <a:off x="7560150" y="925250"/>
            <a:ext cx="13101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1000-d vector</a:t>
            </a:r>
            <a:endParaRPr/>
          </a:p>
        </p:txBody>
      </p:sp>
      <p:sp>
        <p:nvSpPr>
          <p:cNvPr id="342" name="Google Shape;342;p25"/>
          <p:cNvSpPr txBox="1"/>
          <p:nvPr/>
        </p:nvSpPr>
        <p:spPr>
          <a:xfrm>
            <a:off x="7540925" y="2076250"/>
            <a:ext cx="13101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1000-d vector</a:t>
            </a:r>
            <a:endParaRPr/>
          </a:p>
        </p:txBody>
      </p:sp>
      <p:sp>
        <p:nvSpPr>
          <p:cNvPr id="343" name="Google Shape;343;p25"/>
          <p:cNvSpPr txBox="1"/>
          <p:nvPr/>
        </p:nvSpPr>
        <p:spPr>
          <a:xfrm>
            <a:off x="7540925" y="3318050"/>
            <a:ext cx="13101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1000-d vector</a:t>
            </a:r>
            <a:endParaRPr/>
          </a:p>
        </p:txBody>
      </p:sp>
      <p:pic>
        <p:nvPicPr>
          <p:cNvPr id="344" name="Google Shape;344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34725" y="1179988"/>
            <a:ext cx="1106733" cy="70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58675" y="2379252"/>
            <a:ext cx="1106725" cy="725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58676" y="3680500"/>
            <a:ext cx="1084500" cy="749289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5"/>
          <p:cNvSpPr txBox="1"/>
          <p:nvPr/>
        </p:nvSpPr>
        <p:spPr>
          <a:xfrm>
            <a:off x="7356850" y="182175"/>
            <a:ext cx="1587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histogram of visual words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48" name="Google Shape;34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2663" y="2273848"/>
            <a:ext cx="1150550" cy="822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4600" y="3255048"/>
            <a:ext cx="1150550" cy="822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675" y="2483737"/>
            <a:ext cx="3276409" cy="1024638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6"/>
          <p:cNvSpPr txBox="1"/>
          <p:nvPr>
            <p:ph idx="12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6" name="Google Shape;35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8" y="946788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6"/>
          <p:cNvSpPr txBox="1"/>
          <p:nvPr/>
        </p:nvSpPr>
        <p:spPr>
          <a:xfrm>
            <a:off x="1046263" y="2055550"/>
            <a:ext cx="33288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[32x32x3]</a:t>
            </a:r>
            <a:endParaRPr/>
          </a:p>
        </p:txBody>
      </p:sp>
      <p:cxnSp>
        <p:nvCxnSpPr>
          <p:cNvPr id="358" name="Google Shape;358;p26"/>
          <p:cNvCxnSpPr/>
          <p:nvPr/>
        </p:nvCxnSpPr>
        <p:spPr>
          <a:xfrm>
            <a:off x="5287625" y="1645850"/>
            <a:ext cx="661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9" name="Google Shape;359;p26"/>
          <p:cNvSpPr txBox="1"/>
          <p:nvPr/>
        </p:nvSpPr>
        <p:spPr>
          <a:xfrm>
            <a:off x="5441863" y="1023000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</a:t>
            </a:r>
            <a:endParaRPr sz="3000"/>
          </a:p>
        </p:txBody>
      </p:sp>
      <p:sp>
        <p:nvSpPr>
          <p:cNvPr id="360" name="Google Shape;360;p26"/>
          <p:cNvSpPr txBox="1"/>
          <p:nvPr/>
        </p:nvSpPr>
        <p:spPr>
          <a:xfrm>
            <a:off x="6273738" y="1274600"/>
            <a:ext cx="26622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10</a:t>
            </a:r>
            <a:r>
              <a:rPr lang="en" sz="1800"/>
              <a:t> numbers, indicating class scores</a:t>
            </a:r>
            <a:endParaRPr sz="1800"/>
          </a:p>
        </p:txBody>
      </p:sp>
      <p:sp>
        <p:nvSpPr>
          <p:cNvPr id="361" name="Google Shape;361;p26"/>
          <p:cNvSpPr/>
          <p:nvPr/>
        </p:nvSpPr>
        <p:spPr>
          <a:xfrm>
            <a:off x="2945950" y="1200650"/>
            <a:ext cx="2198700" cy="85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Feature Extraction</a:t>
            </a:r>
            <a:endParaRPr sz="2400"/>
          </a:p>
        </p:txBody>
      </p:sp>
      <p:cxnSp>
        <p:nvCxnSpPr>
          <p:cNvPr id="362" name="Google Shape;362;p26"/>
          <p:cNvCxnSpPr/>
          <p:nvPr/>
        </p:nvCxnSpPr>
        <p:spPr>
          <a:xfrm>
            <a:off x="2295275" y="1645850"/>
            <a:ext cx="579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3" name="Google Shape;363;p26"/>
          <p:cNvCxnSpPr/>
          <p:nvPr/>
        </p:nvCxnSpPr>
        <p:spPr>
          <a:xfrm>
            <a:off x="5136550" y="640750"/>
            <a:ext cx="0" cy="437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4" name="Google Shape;364;p26"/>
          <p:cNvSpPr txBox="1"/>
          <p:nvPr/>
        </p:nvSpPr>
        <p:spPr>
          <a:xfrm>
            <a:off x="4341400" y="78200"/>
            <a:ext cx="2393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vector describing various image statistics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365" name="Google Shape;365;p26"/>
          <p:cNvCxnSpPr/>
          <p:nvPr/>
        </p:nvCxnSpPr>
        <p:spPr>
          <a:xfrm>
            <a:off x="-15900" y="2437725"/>
            <a:ext cx="9168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6" name="Google Shape;36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8" y="2902813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6"/>
          <p:cNvSpPr txBox="1"/>
          <p:nvPr/>
        </p:nvSpPr>
        <p:spPr>
          <a:xfrm>
            <a:off x="1046263" y="4011575"/>
            <a:ext cx="33288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[32x32x3]</a:t>
            </a:r>
            <a:endParaRPr/>
          </a:p>
        </p:txBody>
      </p:sp>
      <p:cxnSp>
        <p:nvCxnSpPr>
          <p:cNvPr id="368" name="Google Shape;368;p26"/>
          <p:cNvCxnSpPr/>
          <p:nvPr/>
        </p:nvCxnSpPr>
        <p:spPr>
          <a:xfrm>
            <a:off x="2258175" y="3554375"/>
            <a:ext cx="3713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9" name="Google Shape;369;p26"/>
          <p:cNvSpPr txBox="1"/>
          <p:nvPr/>
        </p:nvSpPr>
        <p:spPr>
          <a:xfrm>
            <a:off x="3893338" y="2931525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</a:t>
            </a:r>
            <a:endParaRPr sz="3000"/>
          </a:p>
        </p:txBody>
      </p:sp>
      <p:sp>
        <p:nvSpPr>
          <p:cNvPr id="370" name="Google Shape;370;p26"/>
          <p:cNvSpPr txBox="1"/>
          <p:nvPr/>
        </p:nvSpPr>
        <p:spPr>
          <a:xfrm>
            <a:off x="6194238" y="3227025"/>
            <a:ext cx="26622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10</a:t>
            </a:r>
            <a:r>
              <a:rPr lang="en" sz="1800"/>
              <a:t> numbers, indicating class scores</a:t>
            </a:r>
            <a:endParaRPr sz="1800"/>
          </a:p>
        </p:txBody>
      </p:sp>
      <p:cxnSp>
        <p:nvCxnSpPr>
          <p:cNvPr id="371" name="Google Shape;371;p26"/>
          <p:cNvCxnSpPr/>
          <p:nvPr/>
        </p:nvCxnSpPr>
        <p:spPr>
          <a:xfrm rot="10800000">
            <a:off x="5279625" y="1879825"/>
            <a:ext cx="6441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2" name="Google Shape;372;p26"/>
          <p:cNvSpPr txBox="1"/>
          <p:nvPr/>
        </p:nvSpPr>
        <p:spPr>
          <a:xfrm>
            <a:off x="5402250" y="1822825"/>
            <a:ext cx="1573500" cy="1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training</a:t>
            </a:r>
            <a:endParaRPr sz="1800">
              <a:solidFill>
                <a:srgbClr val="0000FF"/>
              </a:solidFill>
            </a:endParaRPr>
          </a:p>
        </p:txBody>
      </p:sp>
      <p:cxnSp>
        <p:nvCxnSpPr>
          <p:cNvPr id="373" name="Google Shape;373;p26"/>
          <p:cNvCxnSpPr/>
          <p:nvPr/>
        </p:nvCxnSpPr>
        <p:spPr>
          <a:xfrm rot="10800000">
            <a:off x="2281975" y="3764425"/>
            <a:ext cx="37056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4" name="Google Shape;374;p26"/>
          <p:cNvSpPr txBox="1"/>
          <p:nvPr/>
        </p:nvSpPr>
        <p:spPr>
          <a:xfrm>
            <a:off x="5173650" y="3786000"/>
            <a:ext cx="1573500" cy="1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training</a:t>
            </a:r>
            <a:endParaRPr sz="1800">
              <a:solidFill>
                <a:srgbClr val="0000FF"/>
              </a:solidFill>
            </a:endParaRPr>
          </a:p>
        </p:txBody>
      </p:sp>
      <p:cxnSp>
        <p:nvCxnSpPr>
          <p:cNvPr id="375" name="Google Shape;375;p26"/>
          <p:cNvCxnSpPr/>
          <p:nvPr/>
        </p:nvCxnSpPr>
        <p:spPr>
          <a:xfrm>
            <a:off x="8843175" y="2134275"/>
            <a:ext cx="0" cy="7440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7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1" name="Google Shape;3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4600" y="143575"/>
            <a:ext cx="5831800" cy="43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8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7" name="Google Shape;387;p28"/>
          <p:cNvSpPr txBox="1"/>
          <p:nvPr/>
        </p:nvSpPr>
        <p:spPr>
          <a:xfrm>
            <a:off x="561725" y="327075"/>
            <a:ext cx="66489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Neural Network: </a:t>
            </a:r>
            <a:endParaRPr sz="2400"/>
          </a:p>
        </p:txBody>
      </p:sp>
      <p:pic>
        <p:nvPicPr>
          <p:cNvPr id="388" name="Google Shape;3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7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28"/>
          <p:cNvSpPr txBox="1"/>
          <p:nvPr/>
        </p:nvSpPr>
        <p:spPr>
          <a:xfrm>
            <a:off x="575950" y="1465825"/>
            <a:ext cx="4771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</a:t>
            </a:r>
            <a:r>
              <a:rPr b="1" lang="en" sz="2400"/>
              <a:t>Before</a:t>
            </a:r>
            <a:r>
              <a:rPr lang="en" sz="2400"/>
              <a:t>) Linear score function: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Optional help session this Friday</a:t>
            </a:r>
            <a:endParaRPr sz="3000"/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29525" y="619550"/>
            <a:ext cx="8229600" cy="300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Vector, Matrix, and Tensor Derivatives + the Chain Rule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9am CS building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66556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9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5" name="Google Shape;395;p29"/>
          <p:cNvSpPr txBox="1"/>
          <p:nvPr/>
        </p:nvSpPr>
        <p:spPr>
          <a:xfrm>
            <a:off x="561725" y="327075"/>
            <a:ext cx="66489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Neural Network: </a:t>
            </a:r>
            <a:endParaRPr sz="2400"/>
          </a:p>
        </p:txBody>
      </p:sp>
      <p:pic>
        <p:nvPicPr>
          <p:cNvPr id="396" name="Google Shape;3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7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9"/>
          <p:cNvSpPr txBox="1"/>
          <p:nvPr/>
        </p:nvSpPr>
        <p:spPr>
          <a:xfrm>
            <a:off x="575950" y="1465825"/>
            <a:ext cx="4771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</a:t>
            </a:r>
            <a:r>
              <a:rPr b="1" lang="en" sz="2400"/>
              <a:t>Before</a:t>
            </a:r>
            <a:r>
              <a:rPr lang="en" sz="2400"/>
              <a:t>) Linear score function:</a:t>
            </a:r>
            <a:endParaRPr sz="2400"/>
          </a:p>
        </p:txBody>
      </p:sp>
      <p:sp>
        <p:nvSpPr>
          <p:cNvPr id="398" name="Google Shape;398;p29"/>
          <p:cNvSpPr txBox="1"/>
          <p:nvPr/>
        </p:nvSpPr>
        <p:spPr>
          <a:xfrm>
            <a:off x="650150" y="2118925"/>
            <a:ext cx="4771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</a:t>
            </a:r>
            <a:r>
              <a:rPr b="1" lang="en" sz="2400"/>
              <a:t>Now</a:t>
            </a:r>
            <a:r>
              <a:rPr lang="en" sz="2400"/>
              <a:t>) 2-layer Neural Network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     </a:t>
            </a:r>
            <a:endParaRPr sz="2400"/>
          </a:p>
        </p:txBody>
      </p:sp>
      <p:pic>
        <p:nvPicPr>
          <p:cNvPr id="399" name="Google Shape;39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6" y="2100150"/>
            <a:ext cx="3554875" cy="49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0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5" name="Google Shape;405;p30"/>
          <p:cNvSpPr txBox="1"/>
          <p:nvPr/>
        </p:nvSpPr>
        <p:spPr>
          <a:xfrm>
            <a:off x="561725" y="327075"/>
            <a:ext cx="66489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Neural Network: </a:t>
            </a:r>
            <a:endParaRPr sz="2400"/>
          </a:p>
        </p:txBody>
      </p:sp>
      <p:pic>
        <p:nvPicPr>
          <p:cNvPr id="406" name="Google Shape;4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7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0"/>
          <p:cNvSpPr txBox="1"/>
          <p:nvPr/>
        </p:nvSpPr>
        <p:spPr>
          <a:xfrm>
            <a:off x="575950" y="1465825"/>
            <a:ext cx="4771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</a:t>
            </a:r>
            <a:r>
              <a:rPr b="1" lang="en" sz="2400"/>
              <a:t>Before</a:t>
            </a:r>
            <a:r>
              <a:rPr lang="en" sz="2400"/>
              <a:t>) Linear score function:</a:t>
            </a:r>
            <a:endParaRPr sz="2400"/>
          </a:p>
        </p:txBody>
      </p:sp>
      <p:sp>
        <p:nvSpPr>
          <p:cNvPr id="408" name="Google Shape;408;p30"/>
          <p:cNvSpPr txBox="1"/>
          <p:nvPr/>
        </p:nvSpPr>
        <p:spPr>
          <a:xfrm>
            <a:off x="650150" y="2118925"/>
            <a:ext cx="4771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</a:t>
            </a:r>
            <a:r>
              <a:rPr b="1" lang="en" sz="2400"/>
              <a:t>Now</a:t>
            </a:r>
            <a:r>
              <a:rPr lang="en" sz="2400"/>
              <a:t>) 2-layer Neural Network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     </a:t>
            </a:r>
            <a:endParaRPr sz="2400"/>
          </a:p>
        </p:txBody>
      </p:sp>
      <p:pic>
        <p:nvPicPr>
          <p:cNvPr id="409" name="Google Shape;40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6" y="2100150"/>
            <a:ext cx="3554875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0"/>
          <p:cNvSpPr/>
          <p:nvPr/>
        </p:nvSpPr>
        <p:spPr>
          <a:xfrm>
            <a:off x="3093050" y="2851250"/>
            <a:ext cx="448200" cy="145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x</a:t>
            </a:r>
            <a:endParaRPr sz="2400"/>
          </a:p>
        </p:txBody>
      </p:sp>
      <p:sp>
        <p:nvSpPr>
          <p:cNvPr id="411" name="Google Shape;411;p30"/>
          <p:cNvSpPr/>
          <p:nvPr/>
        </p:nvSpPr>
        <p:spPr>
          <a:xfrm>
            <a:off x="4441253" y="3187415"/>
            <a:ext cx="448200" cy="856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</a:t>
            </a:r>
            <a:endParaRPr sz="2400"/>
          </a:p>
        </p:txBody>
      </p:sp>
      <p:cxnSp>
        <p:nvCxnSpPr>
          <p:cNvPr id="412" name="Google Shape;412;p30"/>
          <p:cNvCxnSpPr/>
          <p:nvPr/>
        </p:nvCxnSpPr>
        <p:spPr>
          <a:xfrm flipH="1" rot="10800000">
            <a:off x="3541279" y="4043925"/>
            <a:ext cx="904500" cy="27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3" name="Google Shape;413;p30"/>
          <p:cNvCxnSpPr/>
          <p:nvPr/>
        </p:nvCxnSpPr>
        <p:spPr>
          <a:xfrm>
            <a:off x="3541279" y="2859243"/>
            <a:ext cx="912600" cy="32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4" name="Google Shape;414;p30"/>
          <p:cNvSpPr txBox="1"/>
          <p:nvPr/>
        </p:nvSpPr>
        <p:spPr>
          <a:xfrm>
            <a:off x="3669384" y="3358157"/>
            <a:ext cx="8406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W1</a:t>
            </a:r>
            <a:endParaRPr sz="1800"/>
          </a:p>
        </p:txBody>
      </p:sp>
      <p:sp>
        <p:nvSpPr>
          <p:cNvPr id="415" name="Google Shape;415;p30"/>
          <p:cNvSpPr/>
          <p:nvPr/>
        </p:nvSpPr>
        <p:spPr>
          <a:xfrm>
            <a:off x="5853481" y="3376873"/>
            <a:ext cx="448200" cy="47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</a:t>
            </a:r>
            <a:endParaRPr sz="2400"/>
          </a:p>
        </p:txBody>
      </p:sp>
      <p:cxnSp>
        <p:nvCxnSpPr>
          <p:cNvPr id="416" name="Google Shape;416;p30"/>
          <p:cNvCxnSpPr/>
          <p:nvPr/>
        </p:nvCxnSpPr>
        <p:spPr>
          <a:xfrm>
            <a:off x="4869979" y="3187415"/>
            <a:ext cx="1000500" cy="20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7" name="Google Shape;417;p30"/>
          <p:cNvCxnSpPr/>
          <p:nvPr/>
        </p:nvCxnSpPr>
        <p:spPr>
          <a:xfrm flipH="1" rot="10800000">
            <a:off x="4885992" y="3843484"/>
            <a:ext cx="968700" cy="20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8" name="Google Shape;418;p30"/>
          <p:cNvSpPr txBox="1"/>
          <p:nvPr/>
        </p:nvSpPr>
        <p:spPr>
          <a:xfrm>
            <a:off x="5043835" y="3364347"/>
            <a:ext cx="8406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W2</a:t>
            </a:r>
            <a:endParaRPr sz="1800"/>
          </a:p>
        </p:txBody>
      </p:sp>
      <p:sp>
        <p:nvSpPr>
          <p:cNvPr id="419" name="Google Shape;419;p30"/>
          <p:cNvSpPr txBox="1"/>
          <p:nvPr/>
        </p:nvSpPr>
        <p:spPr>
          <a:xfrm>
            <a:off x="2368350" y="4027575"/>
            <a:ext cx="10881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3072</a:t>
            </a:r>
            <a:endParaRPr sz="1800"/>
          </a:p>
        </p:txBody>
      </p:sp>
      <p:sp>
        <p:nvSpPr>
          <p:cNvPr id="420" name="Google Shape;420;p30"/>
          <p:cNvSpPr txBox="1"/>
          <p:nvPr/>
        </p:nvSpPr>
        <p:spPr>
          <a:xfrm>
            <a:off x="4340800" y="4027575"/>
            <a:ext cx="10881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100</a:t>
            </a:r>
            <a:endParaRPr sz="1800"/>
          </a:p>
        </p:txBody>
      </p:sp>
      <p:sp>
        <p:nvSpPr>
          <p:cNvPr id="421" name="Google Shape;421;p30"/>
          <p:cNvSpPr txBox="1"/>
          <p:nvPr/>
        </p:nvSpPr>
        <p:spPr>
          <a:xfrm>
            <a:off x="5874250" y="3958425"/>
            <a:ext cx="10881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10</a:t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1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7" name="Google Shape;427;p31"/>
          <p:cNvSpPr txBox="1"/>
          <p:nvPr/>
        </p:nvSpPr>
        <p:spPr>
          <a:xfrm>
            <a:off x="561725" y="327075"/>
            <a:ext cx="66489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Neural Network: </a:t>
            </a:r>
            <a:endParaRPr sz="2400"/>
          </a:p>
        </p:txBody>
      </p:sp>
      <p:pic>
        <p:nvPicPr>
          <p:cNvPr id="428" name="Google Shape;42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7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1"/>
          <p:cNvSpPr txBox="1"/>
          <p:nvPr/>
        </p:nvSpPr>
        <p:spPr>
          <a:xfrm>
            <a:off x="575950" y="1465825"/>
            <a:ext cx="4771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</a:t>
            </a:r>
            <a:r>
              <a:rPr b="1" lang="en" sz="2400"/>
              <a:t>Before</a:t>
            </a:r>
            <a:r>
              <a:rPr lang="en" sz="2400"/>
              <a:t>) Linear score function:</a:t>
            </a:r>
            <a:endParaRPr sz="2400"/>
          </a:p>
        </p:txBody>
      </p:sp>
      <p:sp>
        <p:nvSpPr>
          <p:cNvPr id="430" name="Google Shape;430;p31"/>
          <p:cNvSpPr txBox="1"/>
          <p:nvPr/>
        </p:nvSpPr>
        <p:spPr>
          <a:xfrm>
            <a:off x="650150" y="2118925"/>
            <a:ext cx="4771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</a:t>
            </a:r>
            <a:r>
              <a:rPr b="1" lang="en" sz="2400"/>
              <a:t>Now</a:t>
            </a:r>
            <a:r>
              <a:rPr lang="en" sz="2400"/>
              <a:t>) 2-layer Neural Network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     </a:t>
            </a:r>
            <a:endParaRPr sz="2400"/>
          </a:p>
        </p:txBody>
      </p:sp>
      <p:pic>
        <p:nvPicPr>
          <p:cNvPr id="431" name="Google Shape;43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6" y="2100150"/>
            <a:ext cx="3554875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1"/>
          <p:cNvSpPr/>
          <p:nvPr/>
        </p:nvSpPr>
        <p:spPr>
          <a:xfrm>
            <a:off x="3093050" y="2851250"/>
            <a:ext cx="448200" cy="145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x</a:t>
            </a:r>
            <a:endParaRPr sz="2400"/>
          </a:p>
        </p:txBody>
      </p:sp>
      <p:sp>
        <p:nvSpPr>
          <p:cNvPr id="433" name="Google Shape;433;p31"/>
          <p:cNvSpPr/>
          <p:nvPr/>
        </p:nvSpPr>
        <p:spPr>
          <a:xfrm>
            <a:off x="4441253" y="3187415"/>
            <a:ext cx="448200" cy="856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</a:t>
            </a:r>
            <a:endParaRPr sz="2400"/>
          </a:p>
        </p:txBody>
      </p:sp>
      <p:cxnSp>
        <p:nvCxnSpPr>
          <p:cNvPr id="434" name="Google Shape;434;p31"/>
          <p:cNvCxnSpPr/>
          <p:nvPr/>
        </p:nvCxnSpPr>
        <p:spPr>
          <a:xfrm flipH="1" rot="10800000">
            <a:off x="3541279" y="4043925"/>
            <a:ext cx="904500" cy="27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5" name="Google Shape;435;p31"/>
          <p:cNvCxnSpPr/>
          <p:nvPr/>
        </p:nvCxnSpPr>
        <p:spPr>
          <a:xfrm>
            <a:off x="3541279" y="2859243"/>
            <a:ext cx="912600" cy="32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6" name="Google Shape;436;p31"/>
          <p:cNvSpPr txBox="1"/>
          <p:nvPr/>
        </p:nvSpPr>
        <p:spPr>
          <a:xfrm>
            <a:off x="3669384" y="3358157"/>
            <a:ext cx="8406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W1</a:t>
            </a:r>
            <a:endParaRPr sz="1800"/>
          </a:p>
        </p:txBody>
      </p:sp>
      <p:sp>
        <p:nvSpPr>
          <p:cNvPr id="437" name="Google Shape;437;p31"/>
          <p:cNvSpPr/>
          <p:nvPr/>
        </p:nvSpPr>
        <p:spPr>
          <a:xfrm>
            <a:off x="5853481" y="3376873"/>
            <a:ext cx="448200" cy="47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</a:t>
            </a:r>
            <a:endParaRPr sz="2400"/>
          </a:p>
        </p:txBody>
      </p:sp>
      <p:cxnSp>
        <p:nvCxnSpPr>
          <p:cNvPr id="438" name="Google Shape;438;p31"/>
          <p:cNvCxnSpPr/>
          <p:nvPr/>
        </p:nvCxnSpPr>
        <p:spPr>
          <a:xfrm>
            <a:off x="4869979" y="3187415"/>
            <a:ext cx="1000500" cy="20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9" name="Google Shape;439;p31"/>
          <p:cNvCxnSpPr/>
          <p:nvPr/>
        </p:nvCxnSpPr>
        <p:spPr>
          <a:xfrm flipH="1" rot="10800000">
            <a:off x="4885992" y="3843484"/>
            <a:ext cx="968700" cy="20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0" name="Google Shape;440;p31"/>
          <p:cNvSpPr txBox="1"/>
          <p:nvPr/>
        </p:nvSpPr>
        <p:spPr>
          <a:xfrm>
            <a:off x="5043835" y="3364347"/>
            <a:ext cx="8406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W2</a:t>
            </a:r>
            <a:endParaRPr sz="1800"/>
          </a:p>
        </p:txBody>
      </p:sp>
      <p:sp>
        <p:nvSpPr>
          <p:cNvPr id="441" name="Google Shape;441;p31"/>
          <p:cNvSpPr txBox="1"/>
          <p:nvPr/>
        </p:nvSpPr>
        <p:spPr>
          <a:xfrm>
            <a:off x="2368350" y="4027575"/>
            <a:ext cx="10881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3072</a:t>
            </a:r>
            <a:endParaRPr sz="1800"/>
          </a:p>
        </p:txBody>
      </p:sp>
      <p:sp>
        <p:nvSpPr>
          <p:cNvPr id="442" name="Google Shape;442;p31"/>
          <p:cNvSpPr txBox="1"/>
          <p:nvPr/>
        </p:nvSpPr>
        <p:spPr>
          <a:xfrm>
            <a:off x="4340800" y="4027575"/>
            <a:ext cx="10881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100</a:t>
            </a:r>
            <a:endParaRPr sz="1800"/>
          </a:p>
        </p:txBody>
      </p:sp>
      <p:sp>
        <p:nvSpPr>
          <p:cNvPr id="443" name="Google Shape;443;p31"/>
          <p:cNvSpPr txBox="1"/>
          <p:nvPr/>
        </p:nvSpPr>
        <p:spPr>
          <a:xfrm>
            <a:off x="5874250" y="3958425"/>
            <a:ext cx="10881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10</a:t>
            </a:r>
            <a:endParaRPr sz="1800"/>
          </a:p>
        </p:txBody>
      </p:sp>
      <p:pic>
        <p:nvPicPr>
          <p:cNvPr id="444" name="Google Shape;44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2248" y="789250"/>
            <a:ext cx="7521528" cy="7956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2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0" name="Google Shape;450;p32"/>
          <p:cNvSpPr txBox="1"/>
          <p:nvPr/>
        </p:nvSpPr>
        <p:spPr>
          <a:xfrm>
            <a:off x="561725" y="327075"/>
            <a:ext cx="66489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Neural Network: </a:t>
            </a:r>
            <a:endParaRPr sz="2400"/>
          </a:p>
        </p:txBody>
      </p:sp>
      <p:pic>
        <p:nvPicPr>
          <p:cNvPr id="451" name="Google Shape;4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7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32"/>
          <p:cNvSpPr txBox="1"/>
          <p:nvPr/>
        </p:nvSpPr>
        <p:spPr>
          <a:xfrm>
            <a:off x="575950" y="1465825"/>
            <a:ext cx="4771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</a:t>
            </a:r>
            <a:r>
              <a:rPr b="1" lang="en" sz="2400"/>
              <a:t>Before</a:t>
            </a:r>
            <a:r>
              <a:rPr lang="en" sz="2400"/>
              <a:t>) Linear score function:</a:t>
            </a:r>
            <a:endParaRPr sz="2400"/>
          </a:p>
        </p:txBody>
      </p:sp>
      <p:sp>
        <p:nvSpPr>
          <p:cNvPr id="453" name="Google Shape;453;p32"/>
          <p:cNvSpPr txBox="1"/>
          <p:nvPr/>
        </p:nvSpPr>
        <p:spPr>
          <a:xfrm>
            <a:off x="650150" y="2271325"/>
            <a:ext cx="4771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</a:t>
            </a:r>
            <a:r>
              <a:rPr b="1" lang="en" sz="2400"/>
              <a:t>Now</a:t>
            </a:r>
            <a:r>
              <a:rPr lang="en" sz="2400"/>
              <a:t>) 2-layer Neural Network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      or 3-layer Neural Network</a:t>
            </a:r>
            <a:endParaRPr sz="2400"/>
          </a:p>
        </p:txBody>
      </p:sp>
      <p:pic>
        <p:nvPicPr>
          <p:cNvPr id="454" name="Google Shape;45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6" y="2252550"/>
            <a:ext cx="3554875" cy="4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0675" y="3213925"/>
            <a:ext cx="5424259" cy="49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3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1" name="Google Shape;4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3" y="732200"/>
            <a:ext cx="9096375" cy="318135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33"/>
          <p:cNvSpPr txBox="1"/>
          <p:nvPr/>
        </p:nvSpPr>
        <p:spPr>
          <a:xfrm>
            <a:off x="120875" y="116575"/>
            <a:ext cx="85893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Full implementation of training a 2-layer Neural Network needs ~11 lines:</a:t>
            </a:r>
            <a:endParaRPr sz="2000"/>
          </a:p>
        </p:txBody>
      </p:sp>
      <p:sp>
        <p:nvSpPr>
          <p:cNvPr id="463" name="Google Shape;463;p33"/>
          <p:cNvSpPr txBox="1"/>
          <p:nvPr/>
        </p:nvSpPr>
        <p:spPr>
          <a:xfrm>
            <a:off x="170625" y="4230675"/>
            <a:ext cx="79068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@iamtrask, http://iamtrask.github.io/2015/07/12/basic-python-network/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4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9" name="Google Shape;469;p34"/>
          <p:cNvSpPr txBox="1"/>
          <p:nvPr/>
        </p:nvSpPr>
        <p:spPr>
          <a:xfrm>
            <a:off x="120900" y="99550"/>
            <a:ext cx="76407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Assignment: Writing 2layer Net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Stage your forward/backward computation!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470" name="Google Shape;47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75" y="1051000"/>
            <a:ext cx="7142950" cy="33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5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6" name="Google Shape;47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4600" y="143575"/>
            <a:ext cx="5831800" cy="43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6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2" name="Google Shape;48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00" y="66500"/>
            <a:ext cx="5549051" cy="23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7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8" name="Google Shape;48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00" y="66500"/>
            <a:ext cx="5549051" cy="23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225" y="1974575"/>
            <a:ext cx="4243024" cy="2420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0" name="Google Shape;490;p37"/>
          <p:cNvCxnSpPr/>
          <p:nvPr/>
        </p:nvCxnSpPr>
        <p:spPr>
          <a:xfrm flipH="1" rot="10800000">
            <a:off x="3309850" y="255975"/>
            <a:ext cx="5542800" cy="2559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8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6" name="Google Shape;4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00" y="66500"/>
            <a:ext cx="5549051" cy="23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225" y="1974575"/>
            <a:ext cx="4243024" cy="2420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8" name="Google Shape;498;p38"/>
          <p:cNvCxnSpPr/>
          <p:nvPr/>
        </p:nvCxnSpPr>
        <p:spPr>
          <a:xfrm flipH="1" rot="10800000">
            <a:off x="3309850" y="255975"/>
            <a:ext cx="5542800" cy="2559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99" name="Google Shape;49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875" y="2815575"/>
            <a:ext cx="2645125" cy="16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38"/>
          <p:cNvSpPr txBox="1"/>
          <p:nvPr/>
        </p:nvSpPr>
        <p:spPr>
          <a:xfrm>
            <a:off x="2978575" y="3177750"/>
            <a:ext cx="24081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sigmoid activation function</a:t>
            </a:r>
            <a:endParaRPr b="1" sz="1800"/>
          </a:p>
        </p:txBody>
      </p:sp>
      <p:pic>
        <p:nvPicPr>
          <p:cNvPr id="501" name="Google Shape;501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2138" y="3757050"/>
            <a:ext cx="879725" cy="6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2"/>
          <p:cNvSpPr/>
          <p:nvPr/>
        </p:nvSpPr>
        <p:spPr>
          <a:xfrm>
            <a:off x="2976200" y="494750"/>
            <a:ext cx="3494700" cy="34947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f</a:t>
            </a:r>
            <a:endParaRPr sz="4800"/>
          </a:p>
        </p:txBody>
      </p:sp>
      <p:cxnSp>
        <p:nvCxnSpPr>
          <p:cNvPr id="56" name="Google Shape;56;p12"/>
          <p:cNvCxnSpPr/>
          <p:nvPr/>
        </p:nvCxnSpPr>
        <p:spPr>
          <a:xfrm flipH="1" rot="10800000">
            <a:off x="702175" y="2976175"/>
            <a:ext cx="2409900" cy="8139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" name="Google Shape;57;p12"/>
          <p:cNvCxnSpPr/>
          <p:nvPr/>
        </p:nvCxnSpPr>
        <p:spPr>
          <a:xfrm>
            <a:off x="989425" y="470775"/>
            <a:ext cx="2194200" cy="9336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" name="Google Shape;58;p12"/>
          <p:cNvCxnSpPr>
            <a:stCxn id="55" idx="6"/>
          </p:cNvCxnSpPr>
          <p:nvPr/>
        </p:nvCxnSpPr>
        <p:spPr>
          <a:xfrm>
            <a:off x="6470900" y="2242100"/>
            <a:ext cx="2274300" cy="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9" name="Google Shape;5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3" y="233100"/>
            <a:ext cx="352425" cy="3048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0" name="Google Shape;6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3" y="3061025"/>
            <a:ext cx="295275" cy="36195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1" name="Google Shape;61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8" y="1758700"/>
            <a:ext cx="352425" cy="3048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62" name="Google Shape;62;p12"/>
          <p:cNvCxnSpPr/>
          <p:nvPr/>
        </p:nvCxnSpPr>
        <p:spPr>
          <a:xfrm rot="10800000">
            <a:off x="6471113" y="2433625"/>
            <a:ext cx="22260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" name="Google Shape;63;p12"/>
          <p:cNvSpPr txBox="1"/>
          <p:nvPr/>
        </p:nvSpPr>
        <p:spPr>
          <a:xfrm>
            <a:off x="2122250" y="-87750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8761D"/>
                </a:solidFill>
              </a:rPr>
              <a:t>activations</a:t>
            </a:r>
            <a:endParaRPr sz="3000">
              <a:solidFill>
                <a:srgbClr val="38761D"/>
              </a:solidFill>
            </a:endParaRPr>
          </a:p>
        </p:txBody>
      </p:sp>
      <p:pic>
        <p:nvPicPr>
          <p:cNvPr id="64" name="Google Shape;64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4988" y="2555188"/>
            <a:ext cx="514350" cy="6762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5" name="Google Shape;65;p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3" y="1290438"/>
            <a:ext cx="485775" cy="6381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" name="Google Shape;66;p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8763" y="2493038"/>
            <a:ext cx="409575" cy="70485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7" name="Google Shape;67;p12"/>
          <p:cNvSpPr txBox="1"/>
          <p:nvPr/>
        </p:nvSpPr>
        <p:spPr>
          <a:xfrm>
            <a:off x="6712600" y="3544575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</a:rPr>
              <a:t>gradients</a:t>
            </a:r>
            <a:endParaRPr sz="3000">
              <a:solidFill>
                <a:srgbClr val="FF0000"/>
              </a:solidFill>
            </a:endParaRPr>
          </a:p>
        </p:txBody>
      </p:sp>
      <p:sp>
        <p:nvSpPr>
          <p:cNvPr id="68" name="Google Shape;68;p12"/>
          <p:cNvSpPr txBox="1"/>
          <p:nvPr/>
        </p:nvSpPr>
        <p:spPr>
          <a:xfrm>
            <a:off x="3945275" y="893675"/>
            <a:ext cx="21144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“local gradient”</a:t>
            </a:r>
            <a:endParaRPr sz="1800">
              <a:solidFill>
                <a:srgbClr val="FF0000"/>
              </a:solidFill>
            </a:endParaRPr>
          </a:p>
        </p:txBody>
      </p:sp>
      <p:pic>
        <p:nvPicPr>
          <p:cNvPr id="69" name="Google Shape;69;p1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599977">
            <a:off x="854575" y="1126662"/>
            <a:ext cx="2019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2"/>
          <p:cNvSpPr/>
          <p:nvPr/>
        </p:nvSpPr>
        <p:spPr>
          <a:xfrm rot="1570464">
            <a:off x="895172" y="839041"/>
            <a:ext cx="590336" cy="638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1120751">
            <a:off x="1263975" y="3492299"/>
            <a:ext cx="200977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/>
          <p:nvPr/>
        </p:nvSpPr>
        <p:spPr>
          <a:xfrm rot="-1146435">
            <a:off x="1284216" y="3750213"/>
            <a:ext cx="590217" cy="638226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" name="Google Shape;73;p12"/>
          <p:cNvCxnSpPr/>
          <p:nvPr/>
        </p:nvCxnSpPr>
        <p:spPr>
          <a:xfrm rot="10800000">
            <a:off x="948800" y="608525"/>
            <a:ext cx="2147100" cy="947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" name="Google Shape;74;p12"/>
          <p:cNvCxnSpPr/>
          <p:nvPr/>
        </p:nvCxnSpPr>
        <p:spPr>
          <a:xfrm flipH="1">
            <a:off x="773875" y="3105100"/>
            <a:ext cx="2386200" cy="780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" name="Google Shape;75;p12"/>
          <p:cNvSpPr/>
          <p:nvPr/>
        </p:nvSpPr>
        <p:spPr>
          <a:xfrm>
            <a:off x="-2292200" y="-2282450"/>
            <a:ext cx="3494700" cy="34947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  <p:sp>
        <p:nvSpPr>
          <p:cNvPr id="76" name="Google Shape;76;p12"/>
          <p:cNvSpPr/>
          <p:nvPr/>
        </p:nvSpPr>
        <p:spPr>
          <a:xfrm>
            <a:off x="-2792525" y="2626300"/>
            <a:ext cx="3494700" cy="34947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9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7" name="Google Shape;50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00" y="66500"/>
            <a:ext cx="5549051" cy="23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225" y="1974575"/>
            <a:ext cx="4243024" cy="2420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9" name="Google Shape;509;p39"/>
          <p:cNvCxnSpPr/>
          <p:nvPr/>
        </p:nvCxnSpPr>
        <p:spPr>
          <a:xfrm flipH="1" rot="10800000">
            <a:off x="3309850" y="255975"/>
            <a:ext cx="5542800" cy="2559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10" name="Google Shape;51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49" y="3157075"/>
            <a:ext cx="5926150" cy="132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Hubel and Wiesel demo.</a:t>
            </a:r>
            <a:endParaRPr/>
          </a:p>
        </p:txBody>
      </p:sp>
      <p:sp>
        <p:nvSpPr>
          <p:cNvPr id="516" name="Google Shape;516;p4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0"/>
          <p:cNvSpPr txBox="1"/>
          <p:nvPr>
            <p:ph idx="12" type="sldNum"/>
          </p:nvPr>
        </p:nvSpPr>
        <p:spPr>
          <a:xfrm>
            <a:off x="66556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1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3" name="Google Shape;52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3125" y="46725"/>
            <a:ext cx="4266825" cy="4201201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41"/>
          <p:cNvSpPr txBox="1"/>
          <p:nvPr/>
        </p:nvSpPr>
        <p:spPr>
          <a:xfrm>
            <a:off x="240125" y="182500"/>
            <a:ext cx="4533000" cy="9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Be very careful with your Brain analogies: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Biological Neurons: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Many different types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Dendrites can perform complex non-linear computations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Synapses are not a single weight but a complex non-linear dynamical system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25" name="Google Shape;525;p41"/>
          <p:cNvSpPr txBox="1"/>
          <p:nvPr/>
        </p:nvSpPr>
        <p:spPr>
          <a:xfrm>
            <a:off x="5268925" y="4212900"/>
            <a:ext cx="45330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[Dendritic Computation. London and Hausser]</a:t>
            </a:r>
            <a:endParaRPr i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2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1" name="Google Shape;53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2919" y="1066975"/>
            <a:ext cx="1650075" cy="1051925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42"/>
          <p:cNvSpPr txBox="1"/>
          <p:nvPr/>
        </p:nvSpPr>
        <p:spPr>
          <a:xfrm>
            <a:off x="90550" y="90550"/>
            <a:ext cx="51237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Activation Functions</a:t>
            </a:r>
            <a:endParaRPr sz="3000"/>
          </a:p>
        </p:txBody>
      </p:sp>
      <p:sp>
        <p:nvSpPr>
          <p:cNvPr id="533" name="Google Shape;533;p42"/>
          <p:cNvSpPr txBox="1"/>
          <p:nvPr/>
        </p:nvSpPr>
        <p:spPr>
          <a:xfrm>
            <a:off x="185600" y="1066975"/>
            <a:ext cx="15120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Sigmoid</a:t>
            </a:r>
            <a:endParaRPr b="1" sz="2400"/>
          </a:p>
        </p:txBody>
      </p:sp>
      <p:pic>
        <p:nvPicPr>
          <p:cNvPr id="534" name="Google Shape;53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600" y="1692700"/>
            <a:ext cx="2673086" cy="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42"/>
          <p:cNvSpPr txBox="1"/>
          <p:nvPr/>
        </p:nvSpPr>
        <p:spPr>
          <a:xfrm>
            <a:off x="185600" y="2739650"/>
            <a:ext cx="2964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tanh    </a:t>
            </a:r>
            <a:r>
              <a:rPr lang="en" sz="2400"/>
              <a:t>tanh(x)</a:t>
            </a:r>
            <a:endParaRPr sz="2400"/>
          </a:p>
        </p:txBody>
      </p:sp>
      <p:pic>
        <p:nvPicPr>
          <p:cNvPr id="536" name="Google Shape;53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6813" y="2255913"/>
            <a:ext cx="1650075" cy="104161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42"/>
          <p:cNvSpPr txBox="1"/>
          <p:nvPr/>
        </p:nvSpPr>
        <p:spPr>
          <a:xfrm>
            <a:off x="185600" y="3877325"/>
            <a:ext cx="31278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ReLU    </a:t>
            </a:r>
            <a:r>
              <a:rPr lang="en" sz="2400"/>
              <a:t>max(0,x)</a:t>
            </a:r>
            <a:endParaRPr sz="2400"/>
          </a:p>
        </p:txBody>
      </p:sp>
      <p:pic>
        <p:nvPicPr>
          <p:cNvPr id="538" name="Google Shape;538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2925" y="3434525"/>
            <a:ext cx="1557850" cy="105192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42"/>
          <p:cNvSpPr txBox="1"/>
          <p:nvPr/>
        </p:nvSpPr>
        <p:spPr>
          <a:xfrm>
            <a:off x="6420025" y="14350"/>
            <a:ext cx="22857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Leaky ReLU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max(0.1x, x)</a:t>
            </a:r>
            <a:endParaRPr sz="2400"/>
          </a:p>
        </p:txBody>
      </p:sp>
      <p:pic>
        <p:nvPicPr>
          <p:cNvPr id="540" name="Google Shape;540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84575" y="926002"/>
            <a:ext cx="2168900" cy="1394775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42"/>
          <p:cNvSpPr txBox="1"/>
          <p:nvPr/>
        </p:nvSpPr>
        <p:spPr>
          <a:xfrm>
            <a:off x="5200825" y="2358650"/>
            <a:ext cx="22857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Maxout</a:t>
            </a:r>
            <a:endParaRPr b="1" sz="2400"/>
          </a:p>
        </p:txBody>
      </p:sp>
      <p:pic>
        <p:nvPicPr>
          <p:cNvPr id="542" name="Google Shape;542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94775" y="2480550"/>
            <a:ext cx="2472100" cy="3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49135" y="3432225"/>
            <a:ext cx="2317626" cy="11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42"/>
          <p:cNvSpPr txBox="1"/>
          <p:nvPr/>
        </p:nvSpPr>
        <p:spPr>
          <a:xfrm>
            <a:off x="5245850" y="2886950"/>
            <a:ext cx="22857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ELU</a:t>
            </a:r>
            <a:endParaRPr b="1" sz="2400"/>
          </a:p>
        </p:txBody>
      </p:sp>
      <p:pic>
        <p:nvPicPr>
          <p:cNvPr id="545" name="Google Shape;545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71925" y="2967250"/>
            <a:ext cx="2168900" cy="417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3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1" name="Google Shape;551;p43"/>
          <p:cNvSpPr txBox="1"/>
          <p:nvPr/>
        </p:nvSpPr>
        <p:spPr>
          <a:xfrm>
            <a:off x="1509300" y="91500"/>
            <a:ext cx="64521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Neural Networks: Architectures</a:t>
            </a:r>
            <a:endParaRPr sz="3000"/>
          </a:p>
        </p:txBody>
      </p:sp>
      <p:pic>
        <p:nvPicPr>
          <p:cNvPr id="552" name="Google Shape;55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775" y="850600"/>
            <a:ext cx="3245725" cy="22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9250" y="832752"/>
            <a:ext cx="4604951" cy="225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4" name="Google Shape;554;p43"/>
          <p:cNvCxnSpPr/>
          <p:nvPr/>
        </p:nvCxnSpPr>
        <p:spPr>
          <a:xfrm>
            <a:off x="3901200" y="908525"/>
            <a:ext cx="0" cy="2241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5" name="Google Shape;555;p43"/>
          <p:cNvCxnSpPr/>
          <p:nvPr/>
        </p:nvCxnSpPr>
        <p:spPr>
          <a:xfrm rot="10800000">
            <a:off x="2312400" y="3188150"/>
            <a:ext cx="691800" cy="762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6" name="Google Shape;556;p43"/>
          <p:cNvSpPr txBox="1"/>
          <p:nvPr/>
        </p:nvSpPr>
        <p:spPr>
          <a:xfrm>
            <a:off x="3196900" y="3906350"/>
            <a:ext cx="46509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“Fully-connected” layers</a:t>
            </a:r>
            <a:endParaRPr b="1" sz="1800"/>
          </a:p>
        </p:txBody>
      </p:sp>
      <p:cxnSp>
        <p:nvCxnSpPr>
          <p:cNvPr id="557" name="Google Shape;557;p43"/>
          <p:cNvCxnSpPr/>
          <p:nvPr/>
        </p:nvCxnSpPr>
        <p:spPr>
          <a:xfrm rot="10800000">
            <a:off x="3030525" y="2899100"/>
            <a:ext cx="336300" cy="936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8" name="Google Shape;558;p43"/>
          <p:cNvSpPr txBox="1"/>
          <p:nvPr/>
        </p:nvSpPr>
        <p:spPr>
          <a:xfrm>
            <a:off x="0" y="3517450"/>
            <a:ext cx="47385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“2-layer Neural Net”, or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“1-hidden-layer Neural Net”</a:t>
            </a:r>
            <a:endParaRPr sz="1800"/>
          </a:p>
        </p:txBody>
      </p:sp>
      <p:sp>
        <p:nvSpPr>
          <p:cNvPr id="559" name="Google Shape;559;p43"/>
          <p:cNvSpPr txBox="1"/>
          <p:nvPr/>
        </p:nvSpPr>
        <p:spPr>
          <a:xfrm>
            <a:off x="5714125" y="3266900"/>
            <a:ext cx="47385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“3-layer Neural Net”, or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“2-hidden-layer Neural Net”</a:t>
            </a:r>
            <a:endParaRPr sz="1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4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5" name="Google Shape;565;p44"/>
          <p:cNvSpPr txBox="1"/>
          <p:nvPr/>
        </p:nvSpPr>
        <p:spPr>
          <a:xfrm>
            <a:off x="497950" y="289700"/>
            <a:ext cx="81933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Example Feed-forward computation of a Neural Network</a:t>
            </a:r>
            <a:endParaRPr sz="2400"/>
          </a:p>
        </p:txBody>
      </p:sp>
      <p:pic>
        <p:nvPicPr>
          <p:cNvPr id="566" name="Google Shape;56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750" y="1434825"/>
            <a:ext cx="7806650" cy="1747625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44"/>
          <p:cNvSpPr txBox="1"/>
          <p:nvPr/>
        </p:nvSpPr>
        <p:spPr>
          <a:xfrm>
            <a:off x="552275" y="3330150"/>
            <a:ext cx="60657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 can efficiently evaluate an entire layer of neurons.</a:t>
            </a:r>
            <a:endParaRPr sz="1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5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3" name="Google Shape;57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925" y="573227"/>
            <a:ext cx="4604951" cy="22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45"/>
          <p:cNvSpPr txBox="1"/>
          <p:nvPr/>
        </p:nvSpPr>
        <p:spPr>
          <a:xfrm>
            <a:off x="497950" y="-15100"/>
            <a:ext cx="81933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Example Feed-forward computation of a Neural Network</a:t>
            </a:r>
            <a:endParaRPr sz="2400"/>
          </a:p>
        </p:txBody>
      </p:sp>
      <p:pic>
        <p:nvPicPr>
          <p:cNvPr id="575" name="Google Shape;57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4150" y="3005563"/>
            <a:ext cx="6743700" cy="13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6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1" name="Google Shape;581;p46"/>
          <p:cNvSpPr txBox="1"/>
          <p:nvPr/>
        </p:nvSpPr>
        <p:spPr>
          <a:xfrm>
            <a:off x="588500" y="181075"/>
            <a:ext cx="83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Setting the number of layers and their sizes</a:t>
            </a:r>
            <a:endParaRPr sz="3000"/>
          </a:p>
        </p:txBody>
      </p:sp>
      <p:pic>
        <p:nvPicPr>
          <p:cNvPr id="582" name="Google Shape;58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495" y="1069338"/>
            <a:ext cx="7546229" cy="2678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3" name="Google Shape;583;p46"/>
          <p:cNvCxnSpPr/>
          <p:nvPr/>
        </p:nvCxnSpPr>
        <p:spPr>
          <a:xfrm rot="10800000">
            <a:off x="6554700" y="3847700"/>
            <a:ext cx="0" cy="353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4" name="Google Shape;584;p46"/>
          <p:cNvSpPr txBox="1"/>
          <p:nvPr/>
        </p:nvSpPr>
        <p:spPr>
          <a:xfrm>
            <a:off x="4227800" y="4117450"/>
            <a:ext cx="47532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more neurons = more capacity</a:t>
            </a:r>
            <a:endParaRPr sz="2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7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0" name="Google Shape;59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750" y="775350"/>
            <a:ext cx="8392501" cy="3070249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47"/>
          <p:cNvSpPr txBox="1"/>
          <p:nvPr/>
        </p:nvSpPr>
        <p:spPr>
          <a:xfrm>
            <a:off x="1589625" y="3876400"/>
            <a:ext cx="66723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(you can play with this demo over at ConvNetJS: </a:t>
            </a:r>
            <a:r>
              <a:rPr lang="en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http://cs.stanford.edu/people/karpathy/convnetjs/demo/classify2d.html</a:t>
            </a:r>
            <a:r>
              <a:rPr lang="en"/>
              <a:t>)</a:t>
            </a:r>
            <a:endParaRPr/>
          </a:p>
        </p:txBody>
      </p:sp>
      <p:sp>
        <p:nvSpPr>
          <p:cNvPr id="592" name="Google Shape;592;p47"/>
          <p:cNvSpPr txBox="1"/>
          <p:nvPr/>
        </p:nvSpPr>
        <p:spPr>
          <a:xfrm>
            <a:off x="90450" y="152400"/>
            <a:ext cx="89631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Do not use size of neural network as a regularizer. Use stronger regularization instead:</a:t>
            </a:r>
            <a:endParaRPr sz="1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8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8" name="Google Shape;598;p48"/>
          <p:cNvSpPr txBox="1"/>
          <p:nvPr/>
        </p:nvSpPr>
        <p:spPr>
          <a:xfrm>
            <a:off x="633775" y="117700"/>
            <a:ext cx="8121000" cy="4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Summary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we arrange neurons into fully-connected layers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the abstraction of a </a:t>
            </a:r>
            <a:r>
              <a:rPr b="1" lang="en" sz="2400"/>
              <a:t>layer</a:t>
            </a:r>
            <a:r>
              <a:rPr lang="en" sz="2400"/>
              <a:t> has the nice property that it allows us to use efficient vectorized code (e.g. matrix multiplies)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neural networks are not really </a:t>
            </a:r>
            <a:r>
              <a:rPr i="1" lang="en" sz="2400"/>
              <a:t>neural</a:t>
            </a:r>
            <a:endParaRPr i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>
                <a:solidFill>
                  <a:srgbClr val="000000"/>
                </a:solidFill>
              </a:rPr>
              <a:t>neural networks: bigger = better (but might have to regularize more strongly)</a:t>
            </a:r>
            <a:endParaRPr i="1"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3"/>
          <p:cNvSpPr txBox="1"/>
          <p:nvPr/>
        </p:nvSpPr>
        <p:spPr>
          <a:xfrm>
            <a:off x="272200" y="62925"/>
            <a:ext cx="83670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Implementation</a:t>
            </a:r>
            <a:r>
              <a:rPr lang="en" sz="3000"/>
              <a:t>:   forward/backward API</a:t>
            </a:r>
            <a:endParaRPr sz="3000"/>
          </a:p>
        </p:txBody>
      </p:sp>
      <p:pic>
        <p:nvPicPr>
          <p:cNvPr id="83" name="Google Shape;8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100" y="1005650"/>
            <a:ext cx="3055375" cy="10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1675" y="1304313"/>
            <a:ext cx="5540125" cy="30510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3391675" y="881700"/>
            <a:ext cx="5375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Graph (or Net) object. </a:t>
            </a:r>
            <a:r>
              <a:rPr i="1" lang="en" sz="1800"/>
              <a:t>(Rough pseudo code)</a:t>
            </a:r>
            <a:endParaRPr i="1" sz="18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9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04" name="Google Shape;604;p49"/>
          <p:cNvCxnSpPr/>
          <p:nvPr/>
        </p:nvCxnSpPr>
        <p:spPr>
          <a:xfrm rot="10800000">
            <a:off x="1151425" y="2608325"/>
            <a:ext cx="63567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5" name="Google Shape;605;p49"/>
          <p:cNvSpPr txBox="1"/>
          <p:nvPr/>
        </p:nvSpPr>
        <p:spPr>
          <a:xfrm>
            <a:off x="1151425" y="2554896"/>
            <a:ext cx="6720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reverse-mode differentiation (if you want effect of many things on one thing)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606" name="Google Shape;606;p49"/>
          <p:cNvCxnSpPr/>
          <p:nvPr/>
        </p:nvCxnSpPr>
        <p:spPr>
          <a:xfrm rot="10800000">
            <a:off x="1151425" y="3598925"/>
            <a:ext cx="6356700" cy="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607" name="Google Shape;607;p49"/>
          <p:cNvSpPr txBox="1"/>
          <p:nvPr/>
        </p:nvSpPr>
        <p:spPr>
          <a:xfrm>
            <a:off x="1151425" y="3531875"/>
            <a:ext cx="67209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forward-mode differentiation (if you want effect of one thing on many things)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608" name="Google Shape;60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500" y="2899110"/>
            <a:ext cx="325833" cy="4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49"/>
          <p:cNvSpPr txBox="1"/>
          <p:nvPr/>
        </p:nvSpPr>
        <p:spPr>
          <a:xfrm>
            <a:off x="1626150" y="2908160"/>
            <a:ext cx="21474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many different x</a:t>
            </a:r>
            <a:endParaRPr/>
          </a:p>
        </p:txBody>
      </p:sp>
      <p:pic>
        <p:nvPicPr>
          <p:cNvPr id="610" name="Google Shape;61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500" y="3898575"/>
            <a:ext cx="325833" cy="4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49"/>
          <p:cNvSpPr txBox="1"/>
          <p:nvPr/>
        </p:nvSpPr>
        <p:spPr>
          <a:xfrm>
            <a:off x="1626150" y="3907625"/>
            <a:ext cx="21474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many different y</a:t>
            </a:r>
            <a:endParaRPr/>
          </a:p>
        </p:txBody>
      </p:sp>
      <p:cxnSp>
        <p:nvCxnSpPr>
          <p:cNvPr id="612" name="Google Shape;612;p49"/>
          <p:cNvCxnSpPr/>
          <p:nvPr/>
        </p:nvCxnSpPr>
        <p:spPr>
          <a:xfrm>
            <a:off x="1934150" y="708475"/>
            <a:ext cx="84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3" name="Google Shape;613;p49"/>
          <p:cNvCxnSpPr/>
          <p:nvPr/>
        </p:nvCxnSpPr>
        <p:spPr>
          <a:xfrm>
            <a:off x="1934150" y="860875"/>
            <a:ext cx="84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4" name="Google Shape;614;p49"/>
          <p:cNvCxnSpPr/>
          <p:nvPr/>
        </p:nvCxnSpPr>
        <p:spPr>
          <a:xfrm>
            <a:off x="1934150" y="1013275"/>
            <a:ext cx="84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5" name="Google Shape;615;p49"/>
          <p:cNvCxnSpPr/>
          <p:nvPr/>
        </p:nvCxnSpPr>
        <p:spPr>
          <a:xfrm>
            <a:off x="1934150" y="1165675"/>
            <a:ext cx="84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6" name="Google Shape;616;p49"/>
          <p:cNvCxnSpPr/>
          <p:nvPr/>
        </p:nvCxnSpPr>
        <p:spPr>
          <a:xfrm>
            <a:off x="1934150" y="1318075"/>
            <a:ext cx="84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7" name="Google Shape;617;p49"/>
          <p:cNvSpPr/>
          <p:nvPr/>
        </p:nvSpPr>
        <p:spPr>
          <a:xfrm>
            <a:off x="2879850" y="0"/>
            <a:ext cx="3000564" cy="2438856"/>
          </a:xfrm>
          <a:prstGeom prst="irregularSeal1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 graph</a:t>
            </a:r>
            <a:endParaRPr/>
          </a:p>
        </p:txBody>
      </p:sp>
      <p:sp>
        <p:nvSpPr>
          <p:cNvPr id="618" name="Google Shape;618;p49"/>
          <p:cNvSpPr txBox="1"/>
          <p:nvPr/>
        </p:nvSpPr>
        <p:spPr>
          <a:xfrm>
            <a:off x="1898450" y="256000"/>
            <a:ext cx="9174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inputs x</a:t>
            </a:r>
            <a:endParaRPr/>
          </a:p>
        </p:txBody>
      </p:sp>
      <p:sp>
        <p:nvSpPr>
          <p:cNvPr id="619" name="Google Shape;619;p49"/>
          <p:cNvSpPr txBox="1"/>
          <p:nvPr/>
        </p:nvSpPr>
        <p:spPr>
          <a:xfrm>
            <a:off x="6040750" y="372850"/>
            <a:ext cx="9174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outputs y</a:t>
            </a:r>
            <a:endParaRPr/>
          </a:p>
        </p:txBody>
      </p:sp>
      <p:cxnSp>
        <p:nvCxnSpPr>
          <p:cNvPr id="620" name="Google Shape;620;p49"/>
          <p:cNvCxnSpPr/>
          <p:nvPr/>
        </p:nvCxnSpPr>
        <p:spPr>
          <a:xfrm>
            <a:off x="6040750" y="860875"/>
            <a:ext cx="84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1" name="Google Shape;621;p49"/>
          <p:cNvCxnSpPr/>
          <p:nvPr/>
        </p:nvCxnSpPr>
        <p:spPr>
          <a:xfrm>
            <a:off x="6040750" y="1013275"/>
            <a:ext cx="84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2" name="Google Shape;622;p49"/>
          <p:cNvCxnSpPr/>
          <p:nvPr/>
        </p:nvCxnSpPr>
        <p:spPr>
          <a:xfrm>
            <a:off x="6040750" y="1165675"/>
            <a:ext cx="84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3" name="Google Shape;623;p49"/>
          <p:cNvCxnSpPr/>
          <p:nvPr/>
        </p:nvCxnSpPr>
        <p:spPr>
          <a:xfrm>
            <a:off x="6040750" y="1318075"/>
            <a:ext cx="84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4" name="Google Shape;624;p49"/>
          <p:cNvCxnSpPr/>
          <p:nvPr/>
        </p:nvCxnSpPr>
        <p:spPr>
          <a:xfrm>
            <a:off x="3420225" y="952800"/>
            <a:ext cx="199200" cy="37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5" name="Google Shape;625;p49"/>
          <p:cNvCxnSpPr/>
          <p:nvPr/>
        </p:nvCxnSpPr>
        <p:spPr>
          <a:xfrm flipH="1" rot="10800000">
            <a:off x="3526900" y="697375"/>
            <a:ext cx="725400" cy="32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6" name="Google Shape;626;p49"/>
          <p:cNvCxnSpPr/>
          <p:nvPr/>
        </p:nvCxnSpPr>
        <p:spPr>
          <a:xfrm>
            <a:off x="3903750" y="1294100"/>
            <a:ext cx="455100" cy="15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7" name="Google Shape;627;p49"/>
          <p:cNvCxnSpPr/>
          <p:nvPr/>
        </p:nvCxnSpPr>
        <p:spPr>
          <a:xfrm>
            <a:off x="4536575" y="789250"/>
            <a:ext cx="561600" cy="52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14"/>
          <p:cNvSpPr txBox="1"/>
          <p:nvPr/>
        </p:nvSpPr>
        <p:spPr>
          <a:xfrm>
            <a:off x="272200" y="62925"/>
            <a:ext cx="83670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Implementation</a:t>
            </a:r>
            <a:r>
              <a:rPr lang="en" sz="3000"/>
              <a:t>:   forward/backward API</a:t>
            </a:r>
            <a:endParaRPr sz="3000"/>
          </a:p>
        </p:txBody>
      </p:sp>
      <p:sp>
        <p:nvSpPr>
          <p:cNvPr id="92" name="Google Shape;92;p14"/>
          <p:cNvSpPr txBox="1"/>
          <p:nvPr/>
        </p:nvSpPr>
        <p:spPr>
          <a:xfrm>
            <a:off x="318900" y="3491225"/>
            <a:ext cx="27216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(x,y,z are scalars)</a:t>
            </a:r>
            <a:endParaRPr sz="2400"/>
          </a:p>
        </p:txBody>
      </p:sp>
      <p:sp>
        <p:nvSpPr>
          <p:cNvPr id="93" name="Google Shape;93;p14"/>
          <p:cNvSpPr/>
          <p:nvPr/>
        </p:nvSpPr>
        <p:spPr>
          <a:xfrm>
            <a:off x="1102125" y="1656725"/>
            <a:ext cx="548700" cy="548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*</a:t>
            </a:r>
            <a:endParaRPr sz="2400"/>
          </a:p>
        </p:txBody>
      </p:sp>
      <p:cxnSp>
        <p:nvCxnSpPr>
          <p:cNvPr id="94" name="Google Shape;94;p14"/>
          <p:cNvCxnSpPr>
            <a:endCxn id="93" idx="1"/>
          </p:cNvCxnSpPr>
          <p:nvPr/>
        </p:nvCxnSpPr>
        <p:spPr>
          <a:xfrm>
            <a:off x="753780" y="1414880"/>
            <a:ext cx="428700" cy="32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4"/>
          <p:cNvCxnSpPr>
            <a:endCxn id="93" idx="3"/>
          </p:cNvCxnSpPr>
          <p:nvPr/>
        </p:nvCxnSpPr>
        <p:spPr>
          <a:xfrm flipH="1" rot="10800000">
            <a:off x="682680" y="2125070"/>
            <a:ext cx="499800" cy="29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" name="Google Shape;96;p14"/>
          <p:cNvCxnSpPr>
            <a:stCxn id="93" idx="6"/>
          </p:cNvCxnSpPr>
          <p:nvPr/>
        </p:nvCxnSpPr>
        <p:spPr>
          <a:xfrm>
            <a:off x="1650825" y="1931075"/>
            <a:ext cx="61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" name="Google Shape;97;p14"/>
          <p:cNvSpPr txBox="1"/>
          <p:nvPr/>
        </p:nvSpPr>
        <p:spPr>
          <a:xfrm>
            <a:off x="796375" y="1075675"/>
            <a:ext cx="3342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x</a:t>
            </a:r>
            <a:endParaRPr sz="2400"/>
          </a:p>
        </p:txBody>
      </p:sp>
      <p:sp>
        <p:nvSpPr>
          <p:cNvPr id="98" name="Google Shape;98;p14"/>
          <p:cNvSpPr txBox="1"/>
          <p:nvPr/>
        </p:nvSpPr>
        <p:spPr>
          <a:xfrm>
            <a:off x="812600" y="2236700"/>
            <a:ext cx="3342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y</a:t>
            </a:r>
            <a:endParaRPr sz="2400"/>
          </a:p>
        </p:txBody>
      </p:sp>
      <p:sp>
        <p:nvSpPr>
          <p:cNvPr id="99" name="Google Shape;99;p14"/>
          <p:cNvSpPr txBox="1"/>
          <p:nvPr/>
        </p:nvSpPr>
        <p:spPr>
          <a:xfrm>
            <a:off x="1862925" y="1457625"/>
            <a:ext cx="2418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z</a:t>
            </a:r>
            <a:endParaRPr sz="2400"/>
          </a:p>
        </p:txBody>
      </p:sp>
      <p:pic>
        <p:nvPicPr>
          <p:cNvPr id="100" name="Google Shape;10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5000" y="950675"/>
            <a:ext cx="5448300" cy="3000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p14"/>
          <p:cNvCxnSpPr/>
          <p:nvPr/>
        </p:nvCxnSpPr>
        <p:spPr>
          <a:xfrm rot="10800000">
            <a:off x="5802025" y="2602350"/>
            <a:ext cx="911400" cy="752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2" name="Google Shape;10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5588" y="3171113"/>
            <a:ext cx="466725" cy="6762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3" name="Google Shape;10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5250" y="3853925"/>
            <a:ext cx="514350" cy="6667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04" name="Google Shape;104;p14"/>
          <p:cNvCxnSpPr>
            <a:stCxn id="103" idx="0"/>
          </p:cNvCxnSpPr>
          <p:nvPr/>
        </p:nvCxnSpPr>
        <p:spPr>
          <a:xfrm rot="10800000">
            <a:off x="5270725" y="3725825"/>
            <a:ext cx="341700" cy="128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Google Shape;110;p15"/>
          <p:cNvSpPr txBox="1"/>
          <p:nvPr/>
        </p:nvSpPr>
        <p:spPr>
          <a:xfrm>
            <a:off x="272200" y="62925"/>
            <a:ext cx="83670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Implementation</a:t>
            </a:r>
            <a:r>
              <a:rPr lang="en" sz="3000"/>
              <a:t>:   forward/backward API</a:t>
            </a:r>
            <a:endParaRPr sz="3000"/>
          </a:p>
        </p:txBody>
      </p:sp>
      <p:sp>
        <p:nvSpPr>
          <p:cNvPr id="111" name="Google Shape;111;p15"/>
          <p:cNvSpPr txBox="1"/>
          <p:nvPr/>
        </p:nvSpPr>
        <p:spPr>
          <a:xfrm>
            <a:off x="318900" y="3491225"/>
            <a:ext cx="27216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(x,y,z are scalars)</a:t>
            </a:r>
            <a:endParaRPr sz="2400"/>
          </a:p>
        </p:txBody>
      </p:sp>
      <p:sp>
        <p:nvSpPr>
          <p:cNvPr id="112" name="Google Shape;112;p15"/>
          <p:cNvSpPr/>
          <p:nvPr/>
        </p:nvSpPr>
        <p:spPr>
          <a:xfrm>
            <a:off x="1102125" y="1656725"/>
            <a:ext cx="548700" cy="548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*</a:t>
            </a:r>
            <a:endParaRPr sz="2400"/>
          </a:p>
        </p:txBody>
      </p:sp>
      <p:cxnSp>
        <p:nvCxnSpPr>
          <p:cNvPr id="113" name="Google Shape;113;p15"/>
          <p:cNvCxnSpPr>
            <a:endCxn id="112" idx="1"/>
          </p:cNvCxnSpPr>
          <p:nvPr/>
        </p:nvCxnSpPr>
        <p:spPr>
          <a:xfrm>
            <a:off x="753780" y="1414880"/>
            <a:ext cx="428700" cy="32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" name="Google Shape;114;p15"/>
          <p:cNvCxnSpPr>
            <a:endCxn id="112" idx="3"/>
          </p:cNvCxnSpPr>
          <p:nvPr/>
        </p:nvCxnSpPr>
        <p:spPr>
          <a:xfrm flipH="1" rot="10800000">
            <a:off x="682680" y="2125070"/>
            <a:ext cx="499800" cy="29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" name="Google Shape;115;p15"/>
          <p:cNvCxnSpPr>
            <a:stCxn id="112" idx="6"/>
          </p:cNvCxnSpPr>
          <p:nvPr/>
        </p:nvCxnSpPr>
        <p:spPr>
          <a:xfrm>
            <a:off x="1650825" y="1931075"/>
            <a:ext cx="61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" name="Google Shape;116;p15"/>
          <p:cNvSpPr txBox="1"/>
          <p:nvPr/>
        </p:nvSpPr>
        <p:spPr>
          <a:xfrm>
            <a:off x="796375" y="1075675"/>
            <a:ext cx="3342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x</a:t>
            </a:r>
            <a:endParaRPr sz="2400"/>
          </a:p>
        </p:txBody>
      </p:sp>
      <p:sp>
        <p:nvSpPr>
          <p:cNvPr id="117" name="Google Shape;117;p15"/>
          <p:cNvSpPr txBox="1"/>
          <p:nvPr/>
        </p:nvSpPr>
        <p:spPr>
          <a:xfrm>
            <a:off x="812600" y="2236700"/>
            <a:ext cx="3342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y</a:t>
            </a:r>
            <a:endParaRPr sz="2400"/>
          </a:p>
        </p:txBody>
      </p:sp>
      <p:sp>
        <p:nvSpPr>
          <p:cNvPr id="118" name="Google Shape;118;p15"/>
          <p:cNvSpPr txBox="1"/>
          <p:nvPr/>
        </p:nvSpPr>
        <p:spPr>
          <a:xfrm>
            <a:off x="1862925" y="1457625"/>
            <a:ext cx="2418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z</a:t>
            </a:r>
            <a:endParaRPr sz="2400"/>
          </a:p>
        </p:txBody>
      </p:sp>
      <p:pic>
        <p:nvPicPr>
          <p:cNvPr id="119" name="Google Shape;11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7375" y="653026"/>
            <a:ext cx="6108575" cy="294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2100" y="3625500"/>
            <a:ext cx="1244125" cy="85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" name="Google Shape;126;p16"/>
          <p:cNvSpPr txBox="1"/>
          <p:nvPr/>
        </p:nvSpPr>
        <p:spPr>
          <a:xfrm>
            <a:off x="504850" y="163550"/>
            <a:ext cx="72669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Vectorized operations</a:t>
            </a:r>
            <a:endParaRPr sz="2400"/>
          </a:p>
        </p:txBody>
      </p:sp>
      <p:sp>
        <p:nvSpPr>
          <p:cNvPr id="127" name="Google Shape;127;p16"/>
          <p:cNvSpPr/>
          <p:nvPr/>
        </p:nvSpPr>
        <p:spPr>
          <a:xfrm>
            <a:off x="3191725" y="1140775"/>
            <a:ext cx="2040600" cy="2901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f(x) = max(0,x)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/>
              <a:t>(elementwise)</a:t>
            </a:r>
            <a:endParaRPr i="1" sz="2200"/>
          </a:p>
        </p:txBody>
      </p:sp>
      <p:cxnSp>
        <p:nvCxnSpPr>
          <p:cNvPr id="128" name="Google Shape;128;p16"/>
          <p:cNvCxnSpPr/>
          <p:nvPr/>
        </p:nvCxnSpPr>
        <p:spPr>
          <a:xfrm>
            <a:off x="2516250" y="2193200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" name="Google Shape;129;p16"/>
          <p:cNvCxnSpPr/>
          <p:nvPr/>
        </p:nvCxnSpPr>
        <p:spPr>
          <a:xfrm>
            <a:off x="2516250" y="2352725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" name="Google Shape;130;p16"/>
          <p:cNvCxnSpPr/>
          <p:nvPr/>
        </p:nvCxnSpPr>
        <p:spPr>
          <a:xfrm>
            <a:off x="2516250" y="2469575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" name="Google Shape;131;p16"/>
          <p:cNvCxnSpPr/>
          <p:nvPr/>
        </p:nvCxnSpPr>
        <p:spPr>
          <a:xfrm>
            <a:off x="2516250" y="2602642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" name="Google Shape;132;p16"/>
          <p:cNvCxnSpPr/>
          <p:nvPr/>
        </p:nvCxnSpPr>
        <p:spPr>
          <a:xfrm>
            <a:off x="2516250" y="2762167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" name="Google Shape;133;p16"/>
          <p:cNvCxnSpPr/>
          <p:nvPr/>
        </p:nvCxnSpPr>
        <p:spPr>
          <a:xfrm>
            <a:off x="2516250" y="2879017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" name="Google Shape;134;p16"/>
          <p:cNvSpPr txBox="1"/>
          <p:nvPr/>
        </p:nvSpPr>
        <p:spPr>
          <a:xfrm>
            <a:off x="705000" y="2153500"/>
            <a:ext cx="24306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4096-d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input vector</a:t>
            </a:r>
            <a:endParaRPr sz="2000"/>
          </a:p>
        </p:txBody>
      </p:sp>
      <p:cxnSp>
        <p:nvCxnSpPr>
          <p:cNvPr id="135" name="Google Shape;135;p16"/>
          <p:cNvCxnSpPr/>
          <p:nvPr/>
        </p:nvCxnSpPr>
        <p:spPr>
          <a:xfrm>
            <a:off x="5233023" y="2193200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" name="Google Shape;136;p16"/>
          <p:cNvCxnSpPr/>
          <p:nvPr/>
        </p:nvCxnSpPr>
        <p:spPr>
          <a:xfrm>
            <a:off x="5233023" y="2352725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" name="Google Shape;137;p16"/>
          <p:cNvCxnSpPr/>
          <p:nvPr/>
        </p:nvCxnSpPr>
        <p:spPr>
          <a:xfrm>
            <a:off x="5233023" y="2469575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" name="Google Shape;138;p16"/>
          <p:cNvCxnSpPr/>
          <p:nvPr/>
        </p:nvCxnSpPr>
        <p:spPr>
          <a:xfrm>
            <a:off x="5233023" y="2602642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" name="Google Shape;139;p16"/>
          <p:cNvCxnSpPr/>
          <p:nvPr/>
        </p:nvCxnSpPr>
        <p:spPr>
          <a:xfrm>
            <a:off x="5233023" y="2762167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" name="Google Shape;140;p16"/>
          <p:cNvCxnSpPr/>
          <p:nvPr/>
        </p:nvCxnSpPr>
        <p:spPr>
          <a:xfrm>
            <a:off x="5233023" y="2879017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16"/>
          <p:cNvSpPr txBox="1"/>
          <p:nvPr/>
        </p:nvSpPr>
        <p:spPr>
          <a:xfrm>
            <a:off x="6292850" y="2153500"/>
            <a:ext cx="1887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4096-d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output vector</a:t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17"/>
          <p:cNvSpPr txBox="1"/>
          <p:nvPr/>
        </p:nvSpPr>
        <p:spPr>
          <a:xfrm>
            <a:off x="504850" y="163550"/>
            <a:ext cx="72669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Vectorized operations</a:t>
            </a:r>
            <a:endParaRPr sz="2400"/>
          </a:p>
        </p:txBody>
      </p:sp>
      <p:sp>
        <p:nvSpPr>
          <p:cNvPr id="148" name="Google Shape;148;p17"/>
          <p:cNvSpPr/>
          <p:nvPr/>
        </p:nvSpPr>
        <p:spPr>
          <a:xfrm>
            <a:off x="3191725" y="1140775"/>
            <a:ext cx="2040600" cy="2901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f(x) = max(0,x)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/>
              <a:t>(elementwise)</a:t>
            </a:r>
            <a:endParaRPr i="1" sz="2200"/>
          </a:p>
        </p:txBody>
      </p:sp>
      <p:cxnSp>
        <p:nvCxnSpPr>
          <p:cNvPr id="149" name="Google Shape;149;p17"/>
          <p:cNvCxnSpPr/>
          <p:nvPr/>
        </p:nvCxnSpPr>
        <p:spPr>
          <a:xfrm>
            <a:off x="2516250" y="2193200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" name="Google Shape;150;p17"/>
          <p:cNvCxnSpPr/>
          <p:nvPr/>
        </p:nvCxnSpPr>
        <p:spPr>
          <a:xfrm>
            <a:off x="2516250" y="2352725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" name="Google Shape;151;p17"/>
          <p:cNvCxnSpPr/>
          <p:nvPr/>
        </p:nvCxnSpPr>
        <p:spPr>
          <a:xfrm>
            <a:off x="2516250" y="2469575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" name="Google Shape;152;p17"/>
          <p:cNvCxnSpPr/>
          <p:nvPr/>
        </p:nvCxnSpPr>
        <p:spPr>
          <a:xfrm>
            <a:off x="2516250" y="2602642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" name="Google Shape;153;p17"/>
          <p:cNvCxnSpPr/>
          <p:nvPr/>
        </p:nvCxnSpPr>
        <p:spPr>
          <a:xfrm>
            <a:off x="2516250" y="2762167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" name="Google Shape;154;p17"/>
          <p:cNvCxnSpPr/>
          <p:nvPr/>
        </p:nvCxnSpPr>
        <p:spPr>
          <a:xfrm>
            <a:off x="2516250" y="2879017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5" name="Google Shape;155;p17"/>
          <p:cNvSpPr txBox="1"/>
          <p:nvPr/>
        </p:nvSpPr>
        <p:spPr>
          <a:xfrm>
            <a:off x="705000" y="2153500"/>
            <a:ext cx="24306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4096-d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input vector</a:t>
            </a:r>
            <a:endParaRPr sz="2000"/>
          </a:p>
        </p:txBody>
      </p:sp>
      <p:cxnSp>
        <p:nvCxnSpPr>
          <p:cNvPr id="156" name="Google Shape;156;p17"/>
          <p:cNvCxnSpPr/>
          <p:nvPr/>
        </p:nvCxnSpPr>
        <p:spPr>
          <a:xfrm>
            <a:off x="5233023" y="2193200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" name="Google Shape;157;p17"/>
          <p:cNvCxnSpPr/>
          <p:nvPr/>
        </p:nvCxnSpPr>
        <p:spPr>
          <a:xfrm>
            <a:off x="5233023" y="2352725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" name="Google Shape;158;p17"/>
          <p:cNvCxnSpPr/>
          <p:nvPr/>
        </p:nvCxnSpPr>
        <p:spPr>
          <a:xfrm>
            <a:off x="5233023" y="2469575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9" name="Google Shape;159;p17"/>
          <p:cNvCxnSpPr/>
          <p:nvPr/>
        </p:nvCxnSpPr>
        <p:spPr>
          <a:xfrm>
            <a:off x="5233023" y="2602642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" name="Google Shape;160;p17"/>
          <p:cNvCxnSpPr/>
          <p:nvPr/>
        </p:nvCxnSpPr>
        <p:spPr>
          <a:xfrm>
            <a:off x="5233023" y="2762167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" name="Google Shape;161;p17"/>
          <p:cNvCxnSpPr/>
          <p:nvPr/>
        </p:nvCxnSpPr>
        <p:spPr>
          <a:xfrm>
            <a:off x="5233023" y="2879017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2" name="Google Shape;162;p17"/>
          <p:cNvSpPr txBox="1"/>
          <p:nvPr/>
        </p:nvSpPr>
        <p:spPr>
          <a:xfrm>
            <a:off x="6292850" y="2153500"/>
            <a:ext cx="1887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4096-d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output vector</a:t>
            </a:r>
            <a:endParaRPr sz="2000"/>
          </a:p>
        </p:txBody>
      </p:sp>
      <p:sp>
        <p:nvSpPr>
          <p:cNvPr id="163" name="Google Shape;163;p17"/>
          <p:cNvSpPr txBox="1"/>
          <p:nvPr/>
        </p:nvSpPr>
        <p:spPr>
          <a:xfrm>
            <a:off x="327075" y="3019225"/>
            <a:ext cx="25599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Q: what is the size of the Jacobian matrix?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164" name="Google Shape;1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8438" y="106663"/>
            <a:ext cx="2047875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7"/>
          <p:cNvSpPr/>
          <p:nvPr/>
        </p:nvSpPr>
        <p:spPr>
          <a:xfrm>
            <a:off x="7394850" y="78225"/>
            <a:ext cx="467700" cy="7905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7"/>
          <p:cNvSpPr txBox="1"/>
          <p:nvPr/>
        </p:nvSpPr>
        <p:spPr>
          <a:xfrm>
            <a:off x="7167325" y="945700"/>
            <a:ext cx="18234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Jacobian matrix</a:t>
            </a:r>
            <a:endParaRPr sz="18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2" name="Google Shape;172;p18"/>
          <p:cNvSpPr txBox="1"/>
          <p:nvPr/>
        </p:nvSpPr>
        <p:spPr>
          <a:xfrm>
            <a:off x="-19975" y="9675"/>
            <a:ext cx="47661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Gradients for vectorized code</a:t>
            </a:r>
            <a:endParaRPr sz="2400"/>
          </a:p>
        </p:txBody>
      </p:sp>
      <p:sp>
        <p:nvSpPr>
          <p:cNvPr id="173" name="Google Shape;173;p18"/>
          <p:cNvSpPr/>
          <p:nvPr/>
        </p:nvSpPr>
        <p:spPr>
          <a:xfrm>
            <a:off x="2976200" y="951950"/>
            <a:ext cx="3494700" cy="34947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f</a:t>
            </a:r>
            <a:endParaRPr sz="4800"/>
          </a:p>
        </p:txBody>
      </p:sp>
      <p:cxnSp>
        <p:nvCxnSpPr>
          <p:cNvPr id="174" name="Google Shape;174;p18"/>
          <p:cNvCxnSpPr/>
          <p:nvPr/>
        </p:nvCxnSpPr>
        <p:spPr>
          <a:xfrm flipH="1" rot="10800000">
            <a:off x="702175" y="3433375"/>
            <a:ext cx="2409900" cy="8139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5" name="Google Shape;175;p18"/>
          <p:cNvCxnSpPr/>
          <p:nvPr/>
        </p:nvCxnSpPr>
        <p:spPr>
          <a:xfrm>
            <a:off x="989425" y="927975"/>
            <a:ext cx="2194200" cy="9336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" name="Google Shape;176;p18"/>
          <p:cNvCxnSpPr>
            <a:stCxn id="173" idx="6"/>
          </p:cNvCxnSpPr>
          <p:nvPr/>
        </p:nvCxnSpPr>
        <p:spPr>
          <a:xfrm>
            <a:off x="6470900" y="2699300"/>
            <a:ext cx="2274300" cy="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7" name="Google Shape;17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3" y="690300"/>
            <a:ext cx="352425" cy="3048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8" name="Google Shape;17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3" y="3518225"/>
            <a:ext cx="295275" cy="36195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9" name="Google Shape;17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8" y="2215900"/>
            <a:ext cx="352425" cy="3048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0" name="Google Shape;18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8763" y="1747638"/>
            <a:ext cx="485775" cy="6381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1" name="Google Shape;18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3" y="2950238"/>
            <a:ext cx="409575" cy="70485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2" name="Google Shape;182;p18"/>
          <p:cNvSpPr txBox="1"/>
          <p:nvPr/>
        </p:nvSpPr>
        <p:spPr>
          <a:xfrm>
            <a:off x="3945275" y="1350875"/>
            <a:ext cx="21144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“local gradient”</a:t>
            </a:r>
            <a:endParaRPr sz="1800">
              <a:solidFill>
                <a:srgbClr val="FF0000"/>
              </a:solidFill>
            </a:endParaRPr>
          </a:p>
        </p:txBody>
      </p:sp>
      <p:cxnSp>
        <p:nvCxnSpPr>
          <p:cNvPr id="183" name="Google Shape;183;p18"/>
          <p:cNvCxnSpPr>
            <a:endCxn id="180" idx="3"/>
          </p:cNvCxnSpPr>
          <p:nvPr/>
        </p:nvCxnSpPr>
        <p:spPr>
          <a:xfrm flipH="1">
            <a:off x="3884538" y="1585525"/>
            <a:ext cx="3097800" cy="481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" name="Google Shape;184;p18"/>
          <p:cNvSpPr txBox="1"/>
          <p:nvPr/>
        </p:nvSpPr>
        <p:spPr>
          <a:xfrm>
            <a:off x="6611750" y="-45975"/>
            <a:ext cx="26898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This is now the </a:t>
            </a:r>
            <a:r>
              <a:rPr b="1" lang="en" sz="1800">
                <a:solidFill>
                  <a:srgbClr val="0000FF"/>
                </a:solidFill>
              </a:rPr>
              <a:t>Jacobian matrix</a:t>
            </a:r>
            <a:r>
              <a:rPr lang="en" sz="1800">
                <a:solidFill>
                  <a:srgbClr val="0000FF"/>
                </a:solidFill>
              </a:rPr>
              <a:t> (derivative of each element of z w.r.t. each element of x)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185" name="Google Shape;185;p18"/>
          <p:cNvSpPr txBox="1"/>
          <p:nvPr/>
        </p:nvSpPr>
        <p:spPr>
          <a:xfrm>
            <a:off x="4056975" y="-3900"/>
            <a:ext cx="23679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(x,y,z are now vectors)</a:t>
            </a:r>
            <a:endParaRPr sz="1800">
              <a:solidFill>
                <a:srgbClr val="0000FF"/>
              </a:solidFill>
            </a:endParaRPr>
          </a:p>
        </p:txBody>
      </p:sp>
      <p:pic>
        <p:nvPicPr>
          <p:cNvPr id="186" name="Google Shape;186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64988" y="2859988"/>
            <a:ext cx="514350" cy="6762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7" name="Google Shape;187;p18"/>
          <p:cNvSpPr txBox="1"/>
          <p:nvPr/>
        </p:nvSpPr>
        <p:spPr>
          <a:xfrm>
            <a:off x="6712600" y="3544575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</a:rPr>
              <a:t>gradients</a:t>
            </a:r>
            <a:endParaRPr sz="3000">
              <a:solidFill>
                <a:srgbClr val="FF0000"/>
              </a:solidFill>
            </a:endParaRPr>
          </a:p>
        </p:txBody>
      </p:sp>
      <p:pic>
        <p:nvPicPr>
          <p:cNvPr id="188" name="Google Shape;188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599977">
            <a:off x="854575" y="1583862"/>
            <a:ext cx="2019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8"/>
          <p:cNvSpPr/>
          <p:nvPr/>
        </p:nvSpPr>
        <p:spPr>
          <a:xfrm rot="1570464">
            <a:off x="895172" y="1296241"/>
            <a:ext cx="590336" cy="638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0" name="Google Shape;190;p18"/>
          <p:cNvCxnSpPr/>
          <p:nvPr/>
        </p:nvCxnSpPr>
        <p:spPr>
          <a:xfrm rot="10800000">
            <a:off x="948800" y="1065725"/>
            <a:ext cx="2147100" cy="947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